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1"/>
  </p:notesMasterIdLst>
  <p:handoutMasterIdLst>
    <p:handoutMasterId r:id="rId42"/>
  </p:handoutMasterIdLst>
  <p:sldIdLst>
    <p:sldId id="259" r:id="rId3"/>
    <p:sldId id="408" r:id="rId4"/>
    <p:sldId id="268" r:id="rId5"/>
    <p:sldId id="349" r:id="rId6"/>
    <p:sldId id="350" r:id="rId7"/>
    <p:sldId id="351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434" r:id="rId25"/>
    <p:sldId id="435" r:id="rId26"/>
    <p:sldId id="436" r:id="rId27"/>
    <p:sldId id="369" r:id="rId28"/>
    <p:sldId id="370" r:id="rId29"/>
    <p:sldId id="371" r:id="rId30"/>
    <p:sldId id="372" r:id="rId31"/>
    <p:sldId id="373" r:id="rId32"/>
    <p:sldId id="374" r:id="rId33"/>
    <p:sldId id="375" r:id="rId34"/>
    <p:sldId id="376" r:id="rId35"/>
    <p:sldId id="377" r:id="rId36"/>
    <p:sldId id="378" r:id="rId37"/>
    <p:sldId id="379" r:id="rId38"/>
    <p:sldId id="380" r:id="rId39"/>
    <p:sldId id="433" r:id="rId40"/>
  </p:sldIdLst>
  <p:sldSz cx="12188825" cy="6858000"/>
  <p:notesSz cx="6888163" cy="100203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pos="3839">
          <p15:clr>
            <a:srgbClr val="A4A3A4"/>
          </p15:clr>
        </p15:guide>
        <p15:guide id="4" pos="767">
          <p15:clr>
            <a:srgbClr val="A4A3A4"/>
          </p15:clr>
        </p15:guide>
        <p15:guide id="5" pos="69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68"/>
    <a:srgbClr val="800080"/>
    <a:srgbClr val="66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92" autoAdjust="0"/>
  </p:normalViewPr>
  <p:slideViewPr>
    <p:cSldViewPr>
      <p:cViewPr varScale="1">
        <p:scale>
          <a:sx n="76" d="100"/>
          <a:sy n="76" d="100"/>
        </p:scale>
        <p:origin x="540" y="84"/>
      </p:cViewPr>
      <p:guideLst>
        <p:guide orient="horz" pos="2160"/>
        <p:guide orient="horz" pos="3888"/>
        <p:guide pos="3839"/>
        <p:guide pos="767"/>
        <p:guide pos="69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latinLnBrk="0">
              <a:defRPr lang="th-TH"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latinLnBrk="0">
              <a:defRPr lang="th-TH" sz="1300"/>
            </a:lvl1pPr>
          </a:lstStyle>
          <a:p>
            <a:fld id="{705E03B7-B591-4A2A-B695-014C5A39F13E}" type="datetimeFigureOut">
              <a:rPr lang="th-TH"/>
              <a:t>25/04/59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latinLnBrk="0">
              <a:defRPr lang="th-TH" sz="13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latinLnBrk="0">
              <a:defRPr lang="th-TH" sz="1300"/>
            </a:lvl1pPr>
          </a:lstStyle>
          <a:p>
            <a:fld id="{A8E322BB-75AD-4A1E-9661-2724167329F0}" type="slidenum">
              <a:rPr lang="th-TH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latinLnBrk="0">
              <a:defRPr lang="th-TH"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latinLnBrk="0">
              <a:defRPr lang="th-TH" sz="1300"/>
            </a:lvl1pPr>
          </a:lstStyle>
          <a:p>
            <a:fld id="{67DFBD7B-E4FB-4AA8-9540-FD148073ACB3}" type="datetimeFigureOut">
              <a:t>25/04/59</a:t>
            </a:fld>
            <a:endParaRPr lang="th-TH"/>
          </a:p>
        </p:txBody>
      </p:sp>
      <p:sp>
        <p:nvSpPr>
          <p:cNvPr id="4" name="ตัวแทนรูปภาพของ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50888"/>
            <a:ext cx="66754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latinLnBrk="0">
              <a:defRPr lang="th-TH" sz="13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latinLnBrk="0">
              <a:defRPr lang="th-TH" sz="1300"/>
            </a:lvl1pPr>
          </a:lstStyle>
          <a:p>
            <a:fld id="{B045B7DE-1198-4F2F-B574-CA8CAE341642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lang="th-TH"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lang="th-TH"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lang="th-TH"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lang="th-TH"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lang="th-TH"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lang="th-TH"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lang="th-TH"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lang="th-TH"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lang="th-TH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A83ED1-A25B-4BAA-B69E-864B7578C8DA}" type="slidenum">
              <a:rPr lang="en-US" smtClean="0"/>
              <a:pPr/>
              <a:t>2</a:t>
            </a:fld>
            <a:endParaRPr lang="th-TH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3" y="766763"/>
            <a:ext cx="6675437" cy="3757612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h-TH" smtClean="0"/>
              <a:t>นนนนน</a:t>
            </a:r>
          </a:p>
        </p:txBody>
      </p:sp>
    </p:spTree>
    <p:extLst>
      <p:ext uri="{BB962C8B-B14F-4D97-AF65-F5344CB8AC3E}">
        <p14:creationId xmlns:p14="http://schemas.microsoft.com/office/powerpoint/2010/main" val="3105356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85001" indent="-301923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207694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90771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173849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eaLnBrk="1" hangingPunct="1"/>
            <a:fld id="{72037F2A-5813-4698-890F-49A319EF322D}" type="slidenum">
              <a:rPr lang="en-US" sz="1300"/>
              <a:pPr eaLnBrk="1" hangingPunct="1"/>
              <a:t>7</a:t>
            </a:fld>
            <a:endParaRPr lang="th-TH" sz="13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589550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85001" indent="-301923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207694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90771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173849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eaLnBrk="1" hangingPunct="1"/>
            <a:fld id="{52001D72-6208-4D9E-A415-5A9B85F39B3A}" type="slidenum">
              <a:rPr lang="en-US" sz="1300"/>
              <a:pPr eaLnBrk="1" hangingPunct="1"/>
              <a:t>8</a:t>
            </a:fld>
            <a:endParaRPr lang="th-TH" sz="130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06040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85001" indent="-301923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207694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90771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173849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eaLnBrk="1" hangingPunct="1"/>
            <a:fld id="{B13F9BD5-A002-4B4F-A9F0-C2DF00BCE03A}" type="slidenum">
              <a:rPr lang="en-US" sz="1300"/>
              <a:pPr eaLnBrk="1" hangingPunct="1"/>
              <a:t>9</a:t>
            </a:fld>
            <a:endParaRPr lang="th-TH" sz="130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243948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85001" indent="-301923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207694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90771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173849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eaLnBrk="1" hangingPunct="1"/>
            <a:fld id="{1C7C5797-51E6-4120-9D04-67DFE9BA4962}" type="slidenum">
              <a:rPr lang="en-US" sz="1300"/>
              <a:pPr eaLnBrk="1" hangingPunct="1"/>
              <a:t>10</a:t>
            </a:fld>
            <a:endParaRPr lang="th-TH" sz="13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926292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85001" indent="-301923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207694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90771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173849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eaLnBrk="1" hangingPunct="1"/>
            <a:fld id="{0D04254F-A2D0-4ABA-8B3D-215ED2A63D8B}" type="slidenum">
              <a:rPr lang="en-US" sz="1300"/>
              <a:pPr eaLnBrk="1" hangingPunct="1"/>
              <a:t>11</a:t>
            </a:fld>
            <a:endParaRPr lang="th-TH" sz="130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035688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85001" indent="-301923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207694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90771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173849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eaLnBrk="1" hangingPunct="1"/>
            <a:fld id="{C7292D33-A46B-4385-BCA2-35C16C958F27}" type="slidenum">
              <a:rPr lang="en-US" sz="1300"/>
              <a:pPr eaLnBrk="1" hangingPunct="1"/>
              <a:t>12</a:t>
            </a:fld>
            <a:endParaRPr lang="th-TH" sz="13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722423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85001" indent="-301923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207694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90771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173849" indent="-241539" eaLnBrk="0" hangingPunct="0"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eaLnBrk="1" hangingPunct="1"/>
            <a:fld id="{3DC8E1BE-4484-49EA-A577-ED12AE0E3F65}" type="slidenum">
              <a:rPr lang="en-US" sz="1300"/>
              <a:pPr eaLnBrk="1" hangingPunct="1"/>
              <a:t>13</a:t>
            </a:fld>
            <a:endParaRPr lang="th-TH" sz="13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137897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จตุรัส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สี่เหลี่ยมผืนผ้ามุมมน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สี่เหลี่ยมผืนผ้ามุมมน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สี่เหลี่ยมผืนผ้ามุมมนด้านเดียวกัน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 latinLnBrk="0">
              <a:lnSpc>
                <a:spcPct val="80000"/>
              </a:lnSpc>
              <a:defRPr lang="th-TH" sz="6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th-TH" sz="280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09493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4C99D79-8A4B-4031-B1E0-AF26F8EDF2B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218883" y="1600200"/>
            <a:ext cx="9751060" cy="4572000"/>
          </a:xfrm>
        </p:spPr>
        <p:txBody>
          <a:bodyPr vert="eaVert"/>
          <a:lstStyle>
            <a:lvl5pPr latinLnBrk="0">
              <a:defRPr lang="th-TH"/>
            </a:lvl5pPr>
            <a:lvl6pPr latinLnBrk="0">
              <a:defRPr lang="th-TH"/>
            </a:lvl6pPr>
            <a:lvl7pPr latinLnBrk="0">
              <a:defRPr lang="th-TH"/>
            </a:lvl7pPr>
            <a:lvl8pPr latinLnBrk="0">
              <a:defRPr lang="th-TH" baseline="0"/>
            </a:lvl8pPr>
            <a:lvl9pPr latinLnBrk="0">
              <a:defRPr lang="th-TH" baseline="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จัตุรัส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สี่เหลี่ยมผืนผ้ามุมมน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สี่เหลี่ยมผืนผ้ามุมมน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สี่เหลี่ยมผืนผ้ามุมมนด้านเดียวกัน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5" name="รูปภาพด้านล่าง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รูปร่างอิสระ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สี่เหลี่ยมผืนผ้า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h-TH"/>
            </a:p>
          </p:txBody>
        </p:sp>
      </p:grp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 latinLnBrk="0">
              <a:defRPr lang="th-TH"/>
            </a:lvl5pPr>
            <a:lvl6pPr latinLnBrk="0">
              <a:defRPr lang="th-TH"/>
            </a:lvl6pPr>
            <a:lvl7pPr latinLnBrk="0">
              <a:defRPr lang="th-TH"/>
            </a:lvl7pPr>
            <a:lvl8pPr latinLnBrk="0">
              <a:defRPr lang="th-TH" baseline="0"/>
            </a:lvl8pPr>
            <a:lvl9pPr latinLnBrk="0">
              <a:defRPr lang="th-TH" baseline="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609441" y="381000"/>
            <a:ext cx="11071516" cy="6019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C5A18-AEEC-4BD7-AA12-B1B54EFB6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58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th-TH"/>
            </a:lvl5pPr>
            <a:lvl6pPr latinLnBrk="0">
              <a:defRPr lang="th-TH"/>
            </a:lvl6pPr>
            <a:lvl7pPr latinLnBrk="0">
              <a:defRPr lang="th-TH"/>
            </a:lvl7pPr>
            <a:lvl8pPr latinLnBrk="0">
              <a:defRPr lang="th-TH"/>
            </a:lvl8pPr>
            <a:lvl9pPr latinLnBrk="0">
              <a:defRPr lang="th-TH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จัตุรัส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สี่เหลี่ยมผืนผ้ามุมมน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สี่เหลี่ยมผืนผ้ามุมมน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สี่เหลี่ยมผืนผ้ามุมมนด้านเดียวกัน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9" name="รูปภาพด้านล่าง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รูปร่างอิสระ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1" name="สี่เหลี่ยมผืนผ้า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h-TH"/>
            </a:p>
          </p:txBody>
        </p: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 latinLnBrk="0">
              <a:defRPr lang="th-TH" sz="6000" b="0" cap="none" baseline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h-TH" sz="2800">
                <a:solidFill>
                  <a:schemeClr val="accent1"/>
                </a:solidFill>
              </a:defRPr>
            </a:lvl1pPr>
            <a:lvl2pPr marL="609493" indent="0" latinLnBrk="0">
              <a:buNone/>
              <a:defRPr lang="th-TH"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latinLnBrk="0">
              <a:buNone/>
              <a:defRPr lang="th-TH"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latinLnBrk="0">
              <a:buNone/>
              <a:defRPr lang="th-TH"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latinLnBrk="0">
              <a:buNone/>
              <a:defRPr lang="th-TH"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latinLnBrk="0">
              <a:buNone/>
              <a:defRPr lang="th-TH"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latinLnBrk="0">
              <a:buNone/>
              <a:defRPr lang="th-TH"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latinLnBrk="0">
              <a:buNone/>
              <a:defRPr lang="th-TH"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latinLnBrk="0">
              <a:buNone/>
              <a:defRPr lang="th-TH"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218882" y="1600200"/>
            <a:ext cx="4875530" cy="4572000"/>
          </a:xfrm>
        </p:spPr>
        <p:txBody>
          <a:bodyPr>
            <a:normAutofit/>
          </a:bodyPr>
          <a:lstStyle>
            <a:lvl1pPr latinLnBrk="0">
              <a:defRPr lang="th-TH" sz="2800"/>
            </a:lvl1pPr>
            <a:lvl2pPr latinLnBrk="0">
              <a:defRPr lang="th-TH" sz="2400"/>
            </a:lvl2pPr>
            <a:lvl3pPr latinLnBrk="0">
              <a:defRPr lang="th-TH" sz="2000"/>
            </a:lvl3pPr>
            <a:lvl4pPr latinLnBrk="0">
              <a:defRPr lang="th-TH" sz="2000"/>
            </a:lvl4pPr>
            <a:lvl5pPr latinLnBrk="0">
              <a:defRPr lang="th-TH" sz="2000"/>
            </a:lvl5pPr>
            <a:lvl6pPr latinLnBrk="0">
              <a:defRPr lang="th-TH" sz="2000"/>
            </a:lvl6pPr>
            <a:lvl7pPr latinLnBrk="0">
              <a:defRPr lang="th-TH" sz="2000"/>
            </a:lvl7pPr>
            <a:lvl8pPr latinLnBrk="0">
              <a:defRPr lang="th-TH" sz="2000"/>
            </a:lvl8pPr>
            <a:lvl9pPr latinLnBrk="0">
              <a:defRPr lang="th-TH"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 latinLnBrk="0">
              <a:defRPr lang="th-TH" sz="2800"/>
            </a:lvl1pPr>
            <a:lvl2pPr latinLnBrk="0">
              <a:defRPr lang="th-TH" sz="2400"/>
            </a:lvl2pPr>
            <a:lvl3pPr latinLnBrk="0">
              <a:defRPr lang="th-TH" sz="2000"/>
            </a:lvl3pPr>
            <a:lvl4pPr latinLnBrk="0">
              <a:defRPr lang="th-TH" sz="2000"/>
            </a:lvl4pPr>
            <a:lvl5pPr latinLnBrk="0">
              <a:defRPr lang="th-TH" sz="2000"/>
            </a:lvl5pPr>
            <a:lvl6pPr latinLnBrk="0">
              <a:defRPr lang="th-TH" sz="2000"/>
            </a:lvl6pPr>
            <a:lvl7pPr latinLnBrk="0">
              <a:defRPr lang="th-TH" sz="2000"/>
            </a:lvl7pPr>
            <a:lvl8pPr latinLnBrk="0">
              <a:defRPr lang="th-TH" sz="2000"/>
            </a:lvl8pPr>
            <a:lvl9pPr latinLnBrk="0">
              <a:defRPr lang="th-TH"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/>
          <a:lstStyle>
            <a:lvl1pPr latinLnBrk="0">
              <a:defRPr lang="th-TH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18882" y="1596571"/>
            <a:ext cx="4875530" cy="81642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th-TH" sz="2400" b="0">
                <a:solidFill>
                  <a:schemeClr val="accent1"/>
                </a:solidFill>
              </a:defRPr>
            </a:lvl1pPr>
            <a:lvl2pPr marL="609493" indent="0" latinLnBrk="0">
              <a:buNone/>
              <a:defRPr lang="th-TH" sz="2700" b="1"/>
            </a:lvl2pPr>
            <a:lvl3pPr marL="1218987" indent="0" latinLnBrk="0">
              <a:buNone/>
              <a:defRPr lang="th-TH" sz="2400" b="1"/>
            </a:lvl3pPr>
            <a:lvl4pPr marL="1828480" indent="0" latinLnBrk="0">
              <a:buNone/>
              <a:defRPr lang="th-TH" sz="2100" b="1"/>
            </a:lvl4pPr>
            <a:lvl5pPr marL="2437973" indent="0" latinLnBrk="0">
              <a:buNone/>
              <a:defRPr lang="th-TH" sz="2100" b="1"/>
            </a:lvl5pPr>
            <a:lvl6pPr marL="3047467" indent="0" latinLnBrk="0">
              <a:buNone/>
              <a:defRPr lang="th-TH" sz="2100" b="1"/>
            </a:lvl6pPr>
            <a:lvl7pPr marL="3656960" indent="0" latinLnBrk="0">
              <a:buNone/>
              <a:defRPr lang="th-TH" sz="2100" b="1"/>
            </a:lvl7pPr>
            <a:lvl8pPr marL="4266453" indent="0" latinLnBrk="0">
              <a:buNone/>
              <a:defRPr lang="th-TH" sz="2100" b="1"/>
            </a:lvl8pPr>
            <a:lvl9pPr marL="4875947" indent="0" latinLnBrk="0">
              <a:buNone/>
              <a:defRPr lang="th-TH" sz="21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218882" y="2413000"/>
            <a:ext cx="4875530" cy="3759199"/>
          </a:xfrm>
        </p:spPr>
        <p:txBody>
          <a:bodyPr>
            <a:normAutofit/>
          </a:bodyPr>
          <a:lstStyle>
            <a:lvl1pPr latinLnBrk="0">
              <a:defRPr lang="th-TH" sz="24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800"/>
            </a:lvl4pPr>
            <a:lvl5pPr latinLnBrk="0">
              <a:defRPr lang="th-TH" sz="1800"/>
            </a:lvl5pPr>
            <a:lvl6pPr latinLnBrk="0">
              <a:defRPr lang="th-TH" sz="2000"/>
            </a:lvl6pPr>
            <a:lvl7pPr latinLnBrk="0">
              <a:defRPr lang="th-TH" sz="2000"/>
            </a:lvl7pPr>
            <a:lvl8pPr latinLnBrk="0">
              <a:defRPr lang="th-TH" sz="2000" baseline="0"/>
            </a:lvl8pPr>
            <a:lvl9pPr latinLnBrk="0">
              <a:defRPr lang="th-TH" sz="2000" baseline="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094412" y="1596571"/>
            <a:ext cx="4875530" cy="81642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th-TH" sz="2400" b="0">
                <a:solidFill>
                  <a:schemeClr val="accent1"/>
                </a:solidFill>
              </a:defRPr>
            </a:lvl1pPr>
            <a:lvl2pPr marL="609493" indent="0" latinLnBrk="0">
              <a:buNone/>
              <a:defRPr lang="th-TH" sz="2700" b="1"/>
            </a:lvl2pPr>
            <a:lvl3pPr marL="1218987" indent="0" latinLnBrk="0">
              <a:buNone/>
              <a:defRPr lang="th-TH" sz="2400" b="1"/>
            </a:lvl3pPr>
            <a:lvl4pPr marL="1828480" indent="0" latinLnBrk="0">
              <a:buNone/>
              <a:defRPr lang="th-TH" sz="2100" b="1"/>
            </a:lvl4pPr>
            <a:lvl5pPr marL="2437973" indent="0" latinLnBrk="0">
              <a:buNone/>
              <a:defRPr lang="th-TH" sz="2100" b="1"/>
            </a:lvl5pPr>
            <a:lvl6pPr marL="3047467" indent="0" latinLnBrk="0">
              <a:buNone/>
              <a:defRPr lang="th-TH" sz="2100" b="1"/>
            </a:lvl6pPr>
            <a:lvl7pPr marL="3656960" indent="0" latinLnBrk="0">
              <a:buNone/>
              <a:defRPr lang="th-TH" sz="2100" b="1"/>
            </a:lvl7pPr>
            <a:lvl8pPr marL="4266453" indent="0" latinLnBrk="0">
              <a:buNone/>
              <a:defRPr lang="th-TH" sz="2100" b="1"/>
            </a:lvl8pPr>
            <a:lvl9pPr marL="4875947" indent="0" latinLnBrk="0">
              <a:buNone/>
              <a:defRPr lang="th-TH" sz="21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 latinLnBrk="0">
              <a:defRPr lang="th-TH" sz="24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800"/>
            </a:lvl4pPr>
            <a:lvl5pPr latinLnBrk="0">
              <a:defRPr lang="th-TH" sz="1800"/>
            </a:lvl5pPr>
            <a:lvl6pPr latinLnBrk="0">
              <a:defRPr lang="th-TH" sz="2000"/>
            </a:lvl6pPr>
            <a:lvl7pPr latinLnBrk="0">
              <a:defRPr lang="th-TH" sz="2000"/>
            </a:lvl7pPr>
            <a:lvl8pPr latinLnBrk="0">
              <a:defRPr lang="th-TH" sz="2000" baseline="0"/>
            </a:lvl8pPr>
            <a:lvl9pPr latinLnBrk="0">
              <a:defRPr lang="th-TH" sz="2000" baseline="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ส่วนท้า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รูปภาพด้านล่าง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รูปร่างอิสระ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สี่เหลี่ยมผืนผ้า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h-TH"/>
            </a:p>
          </p:txBody>
        </p:sp>
      </p:grp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 anchor="b">
            <a:normAutofit/>
          </a:bodyPr>
          <a:lstStyle>
            <a:lvl1pPr algn="l" latinLnBrk="0">
              <a:defRPr lang="th-TH"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 latinLnBrk="0">
              <a:defRPr lang="th-TH" sz="2800"/>
            </a:lvl1pPr>
            <a:lvl2pPr latinLnBrk="0">
              <a:defRPr lang="th-TH" sz="2400"/>
            </a:lvl2pPr>
            <a:lvl3pPr latinLnBrk="0">
              <a:defRPr lang="th-TH" sz="2000"/>
            </a:lvl3pPr>
            <a:lvl4pPr latinLnBrk="0">
              <a:defRPr lang="th-TH" sz="2000"/>
            </a:lvl4pPr>
            <a:lvl5pPr latinLnBrk="0">
              <a:defRPr lang="th-TH" sz="2000"/>
            </a:lvl5pPr>
            <a:lvl6pPr latinLnBrk="0">
              <a:defRPr lang="th-TH" sz="2000"/>
            </a:lvl6pPr>
            <a:lvl7pPr latinLnBrk="0">
              <a:defRPr lang="th-TH" sz="2000"/>
            </a:lvl7pPr>
            <a:lvl8pPr latinLnBrk="0">
              <a:defRPr lang="th-TH" sz="2000"/>
            </a:lvl8pPr>
            <a:lvl9pPr latinLnBrk="0">
              <a:defRPr lang="th-TH"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 latinLnBrk="0">
              <a:buNone/>
              <a:defRPr lang="th-TH" sz="2800">
                <a:solidFill>
                  <a:schemeClr val="accent1"/>
                </a:solidFill>
              </a:defRPr>
            </a:lvl1pPr>
            <a:lvl2pPr marL="609493" indent="0" latinLnBrk="0">
              <a:buNone/>
              <a:defRPr lang="th-TH" sz="1600"/>
            </a:lvl2pPr>
            <a:lvl3pPr marL="1218987" indent="0" latinLnBrk="0">
              <a:buNone/>
              <a:defRPr lang="th-TH" sz="1300"/>
            </a:lvl3pPr>
            <a:lvl4pPr marL="1828480" indent="0" latinLnBrk="0">
              <a:buNone/>
              <a:defRPr lang="th-TH" sz="1200"/>
            </a:lvl4pPr>
            <a:lvl5pPr marL="2437973" indent="0" latinLnBrk="0">
              <a:buNone/>
              <a:defRPr lang="th-TH" sz="1200"/>
            </a:lvl5pPr>
            <a:lvl6pPr marL="3047467" indent="0" latinLnBrk="0">
              <a:buNone/>
              <a:defRPr lang="th-TH" sz="1200"/>
            </a:lvl6pPr>
            <a:lvl7pPr marL="3656960" indent="0" latinLnBrk="0">
              <a:buNone/>
              <a:defRPr lang="th-TH" sz="1200"/>
            </a:lvl7pPr>
            <a:lvl8pPr marL="4266453" indent="0" latinLnBrk="0">
              <a:buNone/>
              <a:defRPr lang="th-TH" sz="1200"/>
            </a:lvl8pPr>
            <a:lvl9pPr marL="4875947" indent="0" latinLnBrk="0">
              <a:buNone/>
              <a:defRPr lang="th-TH"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 anchor="b">
            <a:normAutofit/>
          </a:bodyPr>
          <a:lstStyle>
            <a:lvl1pPr algn="l" latinLnBrk="0">
              <a:defRPr lang="th-TH"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 latinLnBrk="0">
              <a:buNone/>
              <a:defRPr lang="th-TH" sz="2700"/>
            </a:lvl1pPr>
            <a:lvl2pPr marL="609493" indent="0" latinLnBrk="0">
              <a:buNone/>
              <a:defRPr lang="th-TH" sz="3700"/>
            </a:lvl2pPr>
            <a:lvl3pPr marL="1218987" indent="0" latinLnBrk="0">
              <a:buNone/>
              <a:defRPr lang="th-TH" sz="3200"/>
            </a:lvl3pPr>
            <a:lvl4pPr marL="1828480" indent="0" latinLnBrk="0">
              <a:buNone/>
              <a:defRPr lang="th-TH" sz="2700"/>
            </a:lvl4pPr>
            <a:lvl5pPr marL="2437973" indent="0" latinLnBrk="0">
              <a:buNone/>
              <a:defRPr lang="th-TH" sz="2700"/>
            </a:lvl5pPr>
            <a:lvl6pPr marL="3047467" indent="0" latinLnBrk="0">
              <a:buNone/>
              <a:defRPr lang="th-TH" sz="2700"/>
            </a:lvl6pPr>
            <a:lvl7pPr marL="3656960" indent="0" latinLnBrk="0">
              <a:buNone/>
              <a:defRPr lang="th-TH" sz="2700"/>
            </a:lvl7pPr>
            <a:lvl8pPr marL="4266453" indent="0" latinLnBrk="0">
              <a:buNone/>
              <a:defRPr lang="th-TH" sz="2700"/>
            </a:lvl8pPr>
            <a:lvl9pPr marL="4875947" indent="0" latinLnBrk="0">
              <a:buNone/>
              <a:defRPr lang="th-TH" sz="27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th-TH" sz="2800">
                <a:solidFill>
                  <a:schemeClr val="accent1"/>
                </a:solidFill>
              </a:defRPr>
            </a:lvl1pPr>
            <a:lvl2pPr marL="609493" indent="0" latinLnBrk="0">
              <a:buNone/>
              <a:defRPr lang="th-TH" sz="1600"/>
            </a:lvl2pPr>
            <a:lvl3pPr marL="1218987" indent="0" latinLnBrk="0">
              <a:buNone/>
              <a:defRPr lang="th-TH" sz="1300"/>
            </a:lvl3pPr>
            <a:lvl4pPr marL="1828480" indent="0" latinLnBrk="0">
              <a:buNone/>
              <a:defRPr lang="th-TH" sz="1200"/>
            </a:lvl4pPr>
            <a:lvl5pPr marL="2437973" indent="0" latinLnBrk="0">
              <a:buNone/>
              <a:defRPr lang="th-TH" sz="1200"/>
            </a:lvl5pPr>
            <a:lvl6pPr marL="3047467" indent="0" latinLnBrk="0">
              <a:buNone/>
              <a:defRPr lang="th-TH" sz="1200"/>
            </a:lvl6pPr>
            <a:lvl7pPr marL="3656960" indent="0" latinLnBrk="0">
              <a:buNone/>
              <a:defRPr lang="th-TH" sz="1200"/>
            </a:lvl7pPr>
            <a:lvl8pPr marL="4266453" indent="0" latinLnBrk="0">
              <a:buNone/>
              <a:defRPr lang="th-TH" sz="1200"/>
            </a:lvl8pPr>
            <a:lvl9pPr marL="4875947" indent="0" latinLnBrk="0">
              <a:buNone/>
              <a:defRPr lang="th-TH"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รูปภาพด้านล่าง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รูปร่างอิสระ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สี่เหลี่ยมผืนผ้า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h-TH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7" name="จัตุรัส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สี่เหลี่ยมผืนผ้ามุมมน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สี่เหลี่ยมผืนผ้ามุมมน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สี่เหลี่ยมผืนผ้ามุมมนด้านเดียวกัน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latinLnBrk="0">
              <a:defRPr lang="th-TH"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th-TH" noProof="0" dirty="0"/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th-TH" noProof="0" dirty="0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th-TH" noProof="0" dirty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dirty="0"/>
              <a:t>ระดับที่สอง</a:t>
            </a:r>
          </a:p>
          <a:p>
            <a:pPr lvl="2"/>
            <a:r>
              <a:rPr lang="th-TH" noProof="0" dirty="0"/>
              <a:t>ระดับที่สาม</a:t>
            </a:r>
          </a:p>
          <a:p>
            <a:pPr lvl="3"/>
            <a:r>
              <a:rPr lang="th-TH" noProof="0" dirty="0"/>
              <a:t>ระดับที่สี่</a:t>
            </a:r>
          </a:p>
          <a:p>
            <a:pPr lvl="4"/>
            <a:r>
              <a:rPr lang="th-TH" noProof="0" dirty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latinLnBrk="0">
              <a:defRPr lang="th-TH"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th-TH" noProof="0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latinLnBrk="0">
              <a:defRPr lang="th-TH"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4C99D79-8A4B-4031-B1E0-AF26F8EDF2B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lang="th-TH" sz="3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lang="th-TH"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itchFamily="34" charset="0"/>
        <a:buChar char="–"/>
        <a:defRPr lang="th-TH"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th-TH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th-TH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th-TH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th-TH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th-TH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th-TH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th-TH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218987" rtl="0" eaLnBrk="1" latinLnBrk="0" hangingPunct="1">
        <a:defRPr lang="th-TH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lang="th-TH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lang="th-TH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lang="th-TH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lang="th-TH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lang="th-TH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lang="th-TH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lang="th-TH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lang="th-TH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773932" y="260648"/>
            <a:ext cx="8928992" cy="280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51" tIns="46026" rIns="92051" bIns="46026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761771" eaLnBrk="0" hangingPunct="0">
              <a:defRPr/>
            </a:pPr>
            <a:r>
              <a:rPr lang="th-TH" sz="8800" b="1" i="1" dirty="0" smtClean="0">
                <a:ln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</a:t>
            </a:r>
          </a:p>
          <a:p>
            <a:pPr algn="ctr" defTabSz="761771" eaLnBrk="0" hangingPunct="0">
              <a:defRPr/>
            </a:pPr>
            <a:r>
              <a:rPr lang="th-TH" sz="8800" b="1" i="1" dirty="0" smtClean="0">
                <a:ln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</a:t>
            </a:r>
            <a:r>
              <a:rPr lang="th-TH" sz="8800" b="1" i="1" dirty="0">
                <a:ln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ใบช่วย</a:t>
            </a:r>
            <a:r>
              <a:rPr lang="th-TH" sz="8800" b="1" i="1" dirty="0" smtClean="0">
                <a:ln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สอน</a:t>
            </a:r>
            <a:endParaRPr lang="th-TH" sz="8800" b="1" i="1" dirty="0">
              <a:ln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14270" y="5301208"/>
            <a:ext cx="648637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  ใจวิถี  </a:t>
            </a:r>
          </a:p>
          <a:p>
            <a:r>
              <a:rPr lang="th-TH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</a:t>
            </a:r>
            <a:r>
              <a:rPr lang="th-TH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ส่งเสริมและพัฒนาอาชีวศึกษาภาคเหนือ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wittaya2503@gmail.com, 081 – 764 – 3448</a:t>
            </a:r>
          </a:p>
        </p:txBody>
      </p:sp>
    </p:spTree>
    <p:extLst>
      <p:ext uri="{BB962C8B-B14F-4D97-AF65-F5344CB8AC3E}">
        <p14:creationId xmlns:p14="http://schemas.microsoft.com/office/powerpoint/2010/main" val="734306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Text Box 2"/>
          <p:cNvSpPr txBox="1">
            <a:spLocks noChangeArrowheads="1"/>
          </p:cNvSpPr>
          <p:nvPr/>
        </p:nvSpPr>
        <p:spPr bwMode="auto">
          <a:xfrm>
            <a:off x="1828323" y="321484"/>
            <a:ext cx="184102" cy="64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eaLnBrk="1" hangingPunct="1"/>
            <a:endParaRPr lang="th-TH" sz="3599" b="1">
              <a:latin typeface="Times New Roman" pitchFamily="18" charset="0"/>
              <a:cs typeface="EucrosiaUPC" pitchFamily="18" charset="-34"/>
            </a:endParaRPr>
          </a:p>
        </p:txBody>
      </p:sp>
      <p:sp>
        <p:nvSpPr>
          <p:cNvPr id="78852" name="Text Box 3"/>
          <p:cNvSpPr txBox="1">
            <a:spLocks noChangeArrowheads="1"/>
          </p:cNvSpPr>
          <p:nvPr/>
        </p:nvSpPr>
        <p:spPr bwMode="auto">
          <a:xfrm>
            <a:off x="333772" y="1365596"/>
            <a:ext cx="11449272" cy="501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marL="1314056" lvl="1" indent="-571329" eaLnBrk="1" hangingPunct="1">
              <a:buFont typeface="Wingdings" panose="05000000000000000000" pitchFamily="2" charset="2"/>
              <a:buChar char="§"/>
            </a:pPr>
            <a:r>
              <a:rPr lang="th-TH" sz="3999" b="1" dirty="0" smtClean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999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ตั้งชื่อ</a:t>
            </a:r>
            <a:r>
              <a:rPr lang="th-TH" sz="3999" b="1" dirty="0" smtClean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เรื่องเป็น</a:t>
            </a:r>
            <a:r>
              <a:rPr lang="th-TH" sz="3999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การอ้างอิงและเป็นเครื่องแสดงให้เห็นขอบเขตของการทำงาน  </a:t>
            </a:r>
          </a:p>
          <a:p>
            <a:pPr marL="1314056" lvl="1" indent="-571329" eaLnBrk="1" hangingPunct="1"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การตั้งชื่อจะกระทำหลังจากวิเคราะห์เนื้อหาที่เหมาะสมต่อการปฏิบัติ  ในวิชาหนึ่ง ๆ อาจมีหัวข้อที่สามารถปฏิบัติการได้หลายเรื่อง  </a:t>
            </a:r>
          </a:p>
          <a:p>
            <a:pPr marL="1314056" lvl="1" indent="-571329" eaLnBrk="1" hangingPunct="1"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ผู้พัฒนาใบช่วยสอนจะต้อง</a:t>
            </a:r>
            <a:r>
              <a:rPr lang="th-TH" sz="3999" b="1" u="sng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เลือกเรื่อง</a:t>
            </a:r>
            <a:r>
              <a:rPr lang="th-TH" sz="3999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ที่ปฏิบัติแล้วเกิดประโยชน์สูงสุด  โดยพิจารณาจากเงื่อนไข 2 ประเด็น คือ </a:t>
            </a:r>
          </a:p>
          <a:p>
            <a:pPr marL="3086100" lvl="5" indent="-571500" eaLnBrk="1" hangingPunct="1">
              <a:buFont typeface="Wingdings" panose="05000000000000000000" pitchFamily="2" charset="2"/>
              <a:buChar char="v"/>
            </a:pPr>
            <a:r>
              <a:rPr lang="th-TH" sz="3999" b="1" i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ความสามารถ</a:t>
            </a:r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r>
              <a:rPr lang="th-TH" sz="3999" b="1" i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ผู้เรียน</a:t>
            </a:r>
          </a:p>
          <a:p>
            <a:pPr marL="3086100" lvl="5" indent="-571500" eaLnBrk="1" hangingPunct="1">
              <a:buFont typeface="Wingdings" panose="05000000000000000000" pitchFamily="2" charset="2"/>
              <a:buChar char="v"/>
            </a:pPr>
            <a:r>
              <a:rPr lang="th-TH" sz="3999" b="1" i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เครื่องมือ</a:t>
            </a:r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อุปกรณ์วัสดุที่มี</a:t>
            </a:r>
            <a:r>
              <a:rPr lang="th-TH" sz="3999" b="1" i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อยู่</a:t>
            </a:r>
            <a:endParaRPr lang="th-TH" sz="3999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574132" y="143338"/>
            <a:ext cx="4968552" cy="997474"/>
          </a:xfrm>
          <a:prstGeom prst="hexagon">
            <a:avLst>
              <a:gd name="adj" fmla="val 46544"/>
              <a:gd name="vf" fmla="val 115470"/>
            </a:avLst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ตั้งชื่อเรื่อง</a:t>
            </a:r>
          </a:p>
        </p:txBody>
      </p:sp>
    </p:spTree>
    <p:extLst>
      <p:ext uri="{BB962C8B-B14F-4D97-AF65-F5344CB8AC3E}">
        <p14:creationId xmlns:p14="http://schemas.microsoft.com/office/powerpoint/2010/main" val="3110202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 Box 2"/>
          <p:cNvSpPr txBox="1">
            <a:spLocks noChangeArrowheads="1"/>
          </p:cNvSpPr>
          <p:nvPr/>
        </p:nvSpPr>
        <p:spPr bwMode="auto">
          <a:xfrm>
            <a:off x="1828323" y="321484"/>
            <a:ext cx="184102" cy="64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eaLnBrk="1" hangingPunct="1"/>
            <a:endParaRPr lang="th-TH" sz="3599" b="1">
              <a:latin typeface="Times New Roman" pitchFamily="18" charset="0"/>
              <a:cs typeface="EucrosiaUPC" pitchFamily="18" charset="-34"/>
            </a:endParaRPr>
          </a:p>
        </p:txBody>
      </p:sp>
      <p:sp>
        <p:nvSpPr>
          <p:cNvPr id="81924" name="Text Box 3"/>
          <p:cNvSpPr txBox="1">
            <a:spLocks noChangeArrowheads="1"/>
          </p:cNvSpPr>
          <p:nvPr/>
        </p:nvSpPr>
        <p:spPr bwMode="auto">
          <a:xfrm>
            <a:off x="623292" y="1556792"/>
            <a:ext cx="11136154" cy="366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marL="571500" indent="-571500" eaLnBrk="1" hangingPunct="1">
              <a:lnSpc>
                <a:spcPct val="140000"/>
              </a:lnSpc>
              <a:buFont typeface="Wingdings" panose="05000000000000000000" pitchFamily="2" charset="2"/>
              <a:buChar char="§"/>
            </a:pPr>
            <a:r>
              <a:rPr lang="th-TH" sz="3999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ผู้พัฒนา</a:t>
            </a: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ใบช่วย</a:t>
            </a:r>
            <a:r>
              <a:rPr lang="th-TH" sz="3999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สอนกำหนด</a:t>
            </a: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วัตถุประสงค์ในการนำใบช่วยสอนไป</a:t>
            </a:r>
            <a:r>
              <a:rPr lang="th-TH" sz="3999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 </a:t>
            </a: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เรียกว่า</a:t>
            </a:r>
            <a:r>
              <a:rPr lang="th-TH" sz="3999" b="1" u="sng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วัตถุประสงค์เบื้องต้น เป็นการคาดการณ์ผลที่ต้องการในภาพรวม</a:t>
            </a: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999" b="1" dirty="0" smtClean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 eaLnBrk="1" hangingPunct="1">
              <a:lnSpc>
                <a:spcPct val="140000"/>
              </a:lnSpc>
              <a:buFont typeface="Wingdings" panose="05000000000000000000" pitchFamily="2" charset="2"/>
              <a:buChar char="§"/>
            </a:pPr>
            <a:r>
              <a:rPr lang="th-TH" sz="3999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ผู้พัฒนา</a:t>
            </a: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ต้องมีการศึกษาค้นคว้าทดลองด้วยตนเอง เพื่อศึกษารายละเอียดความเป็นไปได้ของงานและนำไปใช้เป็นข้อมูลในการเขียนใบช่วยสอน</a:t>
            </a:r>
            <a:endParaRPr lang="th-TH" sz="3999" b="1" dirty="0">
              <a:solidFill>
                <a:srgbClr val="45104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926060" y="130815"/>
            <a:ext cx="6336704" cy="1209953"/>
          </a:xfrm>
          <a:prstGeom prst="hexagon">
            <a:avLst>
              <a:gd name="adj" fmla="val 39610"/>
              <a:gd name="vf" fmla="val 115470"/>
            </a:avLst>
          </a:prstGeom>
          <a:solidFill>
            <a:srgbClr val="1D20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กำหนดวัตถุประสงค์</a:t>
            </a:r>
            <a:endParaRPr lang="th-TH" sz="4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6066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1828323" y="321484"/>
            <a:ext cx="184102" cy="64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eaLnBrk="1" hangingPunct="1"/>
            <a:endParaRPr lang="th-TH" sz="3599" b="1">
              <a:latin typeface="Times New Roman" pitchFamily="18" charset="0"/>
              <a:cs typeface="EucrosiaUPC" pitchFamily="18" charset="-34"/>
            </a:endParaRPr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765820" y="1556792"/>
            <a:ext cx="11025345" cy="440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marL="1314056" lvl="1" indent="-571329" eaLnBrk="1" hangingPunct="1">
              <a:buFont typeface="Wingdings" panose="05000000000000000000" pitchFamily="2" charset="2"/>
              <a:buChar char="§"/>
            </a:pPr>
            <a:r>
              <a:rPr lang="th-TH" sz="3999" b="1" dirty="0" smtClean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3999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การวิเคราะห์เพื่อหาข้อมูลสำหรับการเขียนใบช่วยสอน  </a:t>
            </a:r>
          </a:p>
          <a:p>
            <a:pPr marL="1314056" lvl="1" indent="-571329" eaLnBrk="1" hangingPunct="1"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ผู้พัฒนาใบช่วยสอนแต่ละประเภทต้องทำการศึกษาข้อมูลจากการทำงานจริง โดยขั้นตอนในการดำเนินงานประกอบด้วย</a:t>
            </a:r>
          </a:p>
          <a:p>
            <a:pPr eaLnBrk="1" hangingPunct="1"/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		</a:t>
            </a:r>
            <a:r>
              <a:rPr lang="th-TH" sz="3999" b="1" i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กำหนดขั้นตอนทำงานที่เหมาะสมไม่เล็กหรือใหญ่เกินไป</a:t>
            </a:r>
          </a:p>
          <a:p>
            <a:pPr eaLnBrk="1" hangingPunct="1"/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999" b="1" i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นำขั้นตอนมากำหนดวัตถุประสงค์ของงาน</a:t>
            </a:r>
          </a:p>
          <a:p>
            <a:pPr eaLnBrk="1" hangingPunct="1"/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		</a:t>
            </a:r>
            <a:r>
              <a:rPr lang="th-TH" sz="3999" b="1" i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นำขั้นตอนมาพิจารณาความรู้และทักษะที่จำเป็นต้องใช้ </a:t>
            </a:r>
          </a:p>
          <a:p>
            <a:pPr eaLnBrk="1" hangingPunct="1"/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		</a:t>
            </a:r>
            <a:r>
              <a:rPr lang="th-TH" sz="3999" b="1" i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นำขั้นตอนมากำหนดเครื่องมือ อุปกรณ์ และวัสดุที่ใช้</a:t>
            </a:r>
          </a:p>
        </p:txBody>
      </p:sp>
      <p:grpSp>
        <p:nvGrpSpPr>
          <p:cNvPr id="2" name="กลุ่ม 1"/>
          <p:cNvGrpSpPr/>
          <p:nvPr/>
        </p:nvGrpSpPr>
        <p:grpSpPr>
          <a:xfrm>
            <a:off x="3214092" y="190138"/>
            <a:ext cx="5399927" cy="1078622"/>
            <a:chOff x="4654925" y="347094"/>
            <a:chExt cx="2659957" cy="1586794"/>
          </a:xfrm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4654925" y="347094"/>
              <a:ext cx="2659957" cy="1586794"/>
            </a:xfrm>
            <a:prstGeom prst="hexagon">
              <a:avLst>
                <a:gd name="adj" fmla="val 38725"/>
                <a:gd name="vf" fmla="val 115470"/>
              </a:avLst>
            </a:prstGeom>
            <a:solidFill>
              <a:srgbClr val="451048"/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endParaRPr lang="th-TH" sz="3999" b="1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5049315" y="683410"/>
              <a:ext cx="1871176" cy="91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h-TH" sz="4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5. </a:t>
              </a:r>
              <a:r>
                <a:rPr lang="th-TH" sz="4400" b="1" dirty="0" smtClean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วิเคราะห์ขั้นตอน</a:t>
              </a:r>
              <a:endParaRPr 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3095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1828323" y="321484"/>
            <a:ext cx="184102" cy="64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eaLnBrk="1" hangingPunct="1"/>
            <a:endParaRPr lang="th-TH" sz="3599" b="1">
              <a:latin typeface="Times New Roman" pitchFamily="18" charset="0"/>
              <a:cs typeface="EucrosiaUPC" pitchFamily="18" charset="-34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21804" y="1516326"/>
            <a:ext cx="11316215" cy="378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marL="1314056" lvl="1" indent="-571329" eaLnBrk="1" hangingPunct="1">
              <a:buFont typeface="Wingdings" panose="05000000000000000000" pitchFamily="2" charset="2"/>
              <a:buChar char="§"/>
            </a:pPr>
            <a:r>
              <a:rPr lang="th-TH" sz="3999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การนำผลที่ได้จากการวิเคราะห์</a:t>
            </a:r>
            <a:r>
              <a:rPr lang="th-TH" sz="3999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งานได้แก่ </a:t>
            </a:r>
            <a:endParaRPr lang="th-TH" sz="3999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indent="0" eaLnBrk="1" hangingPunct="1"/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en-US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1) </a:t>
            </a:r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ข้อมูลเกี่ยวกับวัตถุประสงค์  </a:t>
            </a:r>
          </a:p>
          <a:p>
            <a:pPr lvl="1" indent="0" eaLnBrk="1" hangingPunct="1"/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en-US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2) </a:t>
            </a:r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เครื่องมืออุปกรณ์และวัสดุ  </a:t>
            </a:r>
          </a:p>
          <a:p>
            <a:pPr lvl="1" indent="0" eaLnBrk="1" hangingPunct="1"/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en-US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3) </a:t>
            </a:r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ความรู้และทักษะอันเกิดจากงาน  </a:t>
            </a:r>
          </a:p>
          <a:p>
            <a:pPr marL="1314056" lvl="1" indent="-571329" eaLnBrk="1" hangingPunct="1"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ผู้วิเคราะห์งานจะต้องพิจารณาเลือกข้อมูลที่มีสาระสำคัญ เพื่อเตรียมไว้เป็นข้อมูลในการพัฒนาใบช่วยสอนในแต่ละประเภท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638028" y="204442"/>
            <a:ext cx="7056784" cy="947276"/>
          </a:xfrm>
          <a:prstGeom prst="hexagon">
            <a:avLst>
              <a:gd name="adj" fmla="val 39610"/>
              <a:gd name="vf" fmla="val 115470"/>
            </a:avLst>
          </a:prstGeom>
          <a:solidFill>
            <a:srgbClr val="7030A0"/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</a:t>
            </a:r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รวบรวม</a:t>
            </a:r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ข้อมูลและ</a:t>
            </a:r>
            <a:r>
              <a:rPr 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เขียน</a:t>
            </a:r>
            <a:r>
              <a:rPr 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ใบช่วยสอน</a:t>
            </a:r>
          </a:p>
        </p:txBody>
      </p:sp>
    </p:spTree>
    <p:extLst>
      <p:ext uri="{BB962C8B-B14F-4D97-AF65-F5344CB8AC3E}">
        <p14:creationId xmlns:p14="http://schemas.microsoft.com/office/powerpoint/2010/main" val="3675070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464730" y="119519"/>
            <a:ext cx="7232395" cy="7692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algn="ctr"/>
            <a:r>
              <a:rPr lang="en-US" sz="4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4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ใบความรู้</a:t>
            </a:r>
            <a:r>
              <a:rPr lang="en-US" sz="4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4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</a:t>
            </a:r>
            <a:r>
              <a:rPr lang="en-US" sz="4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Information Sheet)</a:t>
            </a:r>
            <a:endParaRPr lang="th-TH" sz="439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1192" y="1129833"/>
            <a:ext cx="1780793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999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ความหมาย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9363" y="1781531"/>
            <a:ext cx="10028529" cy="707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เอกสารที่ครูเรียบเรียงจัดทำขึ้นเพื่อให้ผู้เรียนศึกษาเรียนรู้ด้วยตนเอง</a:t>
            </a:r>
            <a:endParaRPr lang="en-US" sz="3999" b="1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9363" y="3213925"/>
            <a:ext cx="8783130" cy="34769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620" indent="-2666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h-TH" sz="3999" b="1" spc="-3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เลือกใช้ใบความรู้ที่เหมาะสมสอดคล้องกับจุดประสงค์</a:t>
            </a:r>
            <a:endParaRPr lang="en-US" sz="3999" b="1" spc="-30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266620" indent="-2666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h-TH" sz="3999" b="1" spc="-3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ไม่มีเอกสารตำราเรียนที่ตรงกับความต้องการ</a:t>
            </a:r>
            <a:endParaRPr lang="en-US" sz="3999" b="1" spc="-30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266620" indent="-2666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h-TH" sz="3999" b="1" spc="-3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เนื้อหาที่ต้องการกระจายอยู่ในเอกสารประกอบหลายเล่ม</a:t>
            </a:r>
          </a:p>
          <a:p>
            <a:pPr marL="266620" indent="-2666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h-TH" sz="3999" b="1" spc="-3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รายละเอียดเนื้อหามีมากต้องใช้เวลาในการคัดลอก</a:t>
            </a:r>
          </a:p>
          <a:p>
            <a:pPr marL="266620" indent="-2666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h-TH" sz="3999" b="1" spc="-3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ผู้เรียนมีจำนวนมาก ทำให้เป็นปัญหากับการสอนแบบบรรยาย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1191" y="2589413"/>
            <a:ext cx="1846499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999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ความสำคัญ</a:t>
            </a:r>
          </a:p>
        </p:txBody>
      </p:sp>
      <p:sp>
        <p:nvSpPr>
          <p:cNvPr id="7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03970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build="p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953168" y="390182"/>
            <a:ext cx="6690307" cy="76924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4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ส่วนประกอบของใบความรู้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28639" y="1472526"/>
            <a:ext cx="1449059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620" indent="-26662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ชื่อวิชา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28641" y="2098731"/>
            <a:ext cx="3115747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620" indent="-26662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ชื่อหน่วยการเรียนรู้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8450" y="2724936"/>
            <a:ext cx="2304839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620" indent="-26662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ชื่อใบความรู้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40633" y="3385819"/>
            <a:ext cx="3415430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620" indent="-26662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จุดประสงค์การเรียนรู้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58284" y="2841299"/>
            <a:ext cx="2304839" cy="1938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- ทั่วไป</a:t>
            </a:r>
          </a:p>
          <a:p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- เชิงพฤติกรรม</a:t>
            </a:r>
          </a:p>
          <a:p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- สมรรถนะ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40632" y="4078795"/>
            <a:ext cx="2104515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620" indent="-26662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เนื้อหาสาระ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2740" y="4693528"/>
            <a:ext cx="3872167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620" indent="-26662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แบบฝึกหัด คำถาม เฉลย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2740" y="5357875"/>
            <a:ext cx="2413815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620" indent="-26662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เอกสารอ้างอิง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2740" y="6004038"/>
            <a:ext cx="2832089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620" indent="-26662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ภาคผนวก (ถ้ามี)</a:t>
            </a:r>
          </a:p>
        </p:txBody>
      </p:sp>
      <p:sp>
        <p:nvSpPr>
          <p:cNvPr id="3" name="วงเล็บปีกกาซ้าย 2"/>
          <p:cNvSpPr/>
          <p:nvPr/>
        </p:nvSpPr>
        <p:spPr>
          <a:xfrm>
            <a:off x="5912422" y="2956688"/>
            <a:ext cx="789503" cy="1707709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 sz="2399"/>
          </a:p>
        </p:txBody>
      </p:sp>
      <p:sp>
        <p:nvSpPr>
          <p:cNvPr id="13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1094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6" grpId="0"/>
      <p:bldP spid="17" grpId="0"/>
      <p:bldP spid="18" grpId="0"/>
      <p:bldP spid="19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349996" y="324083"/>
            <a:ext cx="7235458" cy="76924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43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หลักการเขียนใบความรู้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4881" y="1283451"/>
            <a:ext cx="8603000" cy="3169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0715" indent="-450715">
              <a:buFont typeface="+mj-lt"/>
              <a:buAutoNum type="arabicPeriod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วิเคราะห์เนื้อหา ความสอดคล้องของเนื้อหากับจุดประสงค์</a:t>
            </a:r>
          </a:p>
          <a:p>
            <a:pPr marL="450715" indent="-450715">
              <a:buFont typeface="+mj-lt"/>
              <a:buAutoNum type="arabicPeriod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จัดลำดับความสำคัญของจุดประสงค์</a:t>
            </a:r>
          </a:p>
          <a:p>
            <a:pPr marL="450715" indent="-450715">
              <a:buFont typeface="+mj-lt"/>
              <a:buAutoNum type="arabicPeriod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สร้างความเชื่อมโยงของเนื้อหาสาระกับจุดประสงค์</a:t>
            </a:r>
          </a:p>
          <a:p>
            <a:pPr marL="450715" indent="-450715">
              <a:buFont typeface="+mj-lt"/>
              <a:buAutoNum type="arabicPeriod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ใช้ภาพประกอบเพื่อสร้างความสนใจแก่ผู้เรียน</a:t>
            </a:r>
          </a:p>
          <a:p>
            <a:pPr marL="450715" indent="-450715">
              <a:buFont typeface="+mj-lt"/>
              <a:buAutoNum type="arabicPeriod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เขียนเนื้อหาสาระกระชับอ่านเข้าใจง่าย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9348" y="4545835"/>
            <a:ext cx="1868936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999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ข้อควรระวัง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24881" y="5303241"/>
            <a:ext cx="7473176" cy="132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0715" indent="-450715">
              <a:buFont typeface="+mj-lt"/>
              <a:buAutoNum type="arabicPeriod"/>
            </a:pPr>
            <a:r>
              <a:rPr lang="th-TH" sz="3999" b="1" dirty="0">
                <a:solidFill>
                  <a:srgbClr val="0000CC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ระดับความยากง่ายต้องเหมาะกับระดับของผู้เรียน</a:t>
            </a:r>
          </a:p>
          <a:p>
            <a:pPr marL="450715" indent="-450715">
              <a:buFont typeface="+mj-lt"/>
              <a:buAutoNum type="arabicPeriod"/>
            </a:pPr>
            <a:r>
              <a:rPr lang="th-TH" sz="3999" b="1" dirty="0">
                <a:solidFill>
                  <a:srgbClr val="0000CC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เนื้อหาสาระต้องถูกต้องและทันสมัย</a:t>
            </a:r>
          </a:p>
        </p:txBody>
      </p:sp>
      <p:sp>
        <p:nvSpPr>
          <p:cNvPr id="6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5929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2" grpId="0"/>
      <p:bldP spid="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78077"/>
              </p:ext>
            </p:extLst>
          </p:nvPr>
        </p:nvGraphicFramePr>
        <p:xfrm>
          <a:off x="318572" y="204608"/>
          <a:ext cx="11607085" cy="3746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984"/>
                <a:gridCol w="5553073"/>
                <a:gridCol w="3869028"/>
              </a:tblGrid>
              <a:tr h="639913">
                <a:tc rowSpan="3">
                  <a:txBody>
                    <a:bodyPr/>
                    <a:lstStyle/>
                    <a:p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ใบความรู้ ที่ ...</a:t>
                      </a:r>
                      <a:endParaRPr lang="th-TH" sz="3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หน่วยที่ ..............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  <a:lumOff val="5000"/>
                      </a:schemeClr>
                    </a:solidFill>
                  </a:tcPr>
                </a:tc>
              </a:tr>
              <a:tr h="51802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รหัสวิชา ................ ชื่อวิชา...................................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สอนครั้งที่ ..........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51802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ชื่อหน่วย ...........................................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เวลารวม ...........................ชั่วโมง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51802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ชื่อเรื่อง......................................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เวลา .................. ชั่วโมง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91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จุดประสงค์การเรียนรู้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912053">
                <a:tc gridSpan="3"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endParaRPr lang="th-TH" sz="2400" b="1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20" y="408186"/>
            <a:ext cx="1093236" cy="107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92402" y="3156536"/>
            <a:ext cx="3288826" cy="646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5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จุดประสงค์เชิงพฤติกรรม</a:t>
            </a:r>
          </a:p>
        </p:txBody>
      </p:sp>
      <p:graphicFrame>
        <p:nvGraphicFramePr>
          <p:cNvPr id="7" name="ตัวแทนเนื้อหา 4"/>
          <p:cNvGraphicFramePr>
            <a:graphicFrameLocks/>
          </p:cNvGraphicFramePr>
          <p:nvPr>
            <p:extLst/>
          </p:nvPr>
        </p:nvGraphicFramePr>
        <p:xfrm>
          <a:off x="332423" y="3934558"/>
          <a:ext cx="11607075" cy="2673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075"/>
              </a:tblGrid>
              <a:tr h="11773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เนื้อหาสาระ</a:t>
                      </a:r>
                    </a:p>
                    <a:p>
                      <a:r>
                        <a:rPr lang="th-TH" sz="2400" b="1" dirty="0" smtClean="0">
                          <a:solidFill>
                            <a:srgbClr val="0000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3200" b="1" i="1" dirty="0" smtClean="0">
                          <a:solidFill>
                            <a:srgbClr val="0000CC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(ควรมีภาพประกอบ)</a:t>
                      </a:r>
                      <a:endParaRPr lang="th-TH" sz="2400" b="1" i="1" dirty="0">
                        <a:solidFill>
                          <a:srgbClr val="0000CC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99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แบบฝึกหัด /คำถาม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เอกสารอ้างอิง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142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3067" y="240619"/>
            <a:ext cx="6929737" cy="76924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b">
            <a:spAutoFit/>
          </a:bodyPr>
          <a:lstStyle/>
          <a:p>
            <a:pPr algn="ctr"/>
            <a:r>
              <a:rPr lang="th-TH" sz="43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ใบงาน (</a:t>
            </a:r>
            <a:r>
              <a:rPr lang="en-US" sz="43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Job Sheet</a:t>
            </a:r>
            <a:r>
              <a:rPr lang="th-TH" sz="43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2273" y="1293460"/>
            <a:ext cx="1780793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999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ความหมาย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0498" y="2066633"/>
            <a:ext cx="10180439" cy="707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เอกสารที่แสดงรายละเอียดขั้นตอนการปฏิบัติงานตั้งแต่เริ่มต้นถึงสิ้นสุด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7265" y="3855321"/>
            <a:ext cx="7289898" cy="707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033" indent="-265033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ใช้เป็นคู่มือ แนะนำในการปฏิบัติงาน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2431" y="4514833"/>
            <a:ext cx="9159065" cy="707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033" indent="-265033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ช่วยให้ผู้เรียนได้มีความเข้าใจในขั้นตอนการปฏิบัติงานได้ง่ายขึ้น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567" y="3057935"/>
            <a:ext cx="1846499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999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ความสำคัญ</a:t>
            </a:r>
          </a:p>
        </p:txBody>
      </p:sp>
      <p:sp>
        <p:nvSpPr>
          <p:cNvPr id="8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43173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8108" y="197728"/>
            <a:ext cx="6884020" cy="76924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ส่วนประกอบของใบงาน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1987" y="1016597"/>
            <a:ext cx="10679072" cy="5630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ชื่อวิชา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ชื่อหน่วยการเรียนรู้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ชื่องาน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เวลาที่ใช้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จุดประสงค์การเรียนรู้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เครื่องมือ วัสดุ-อุปกรณ์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ลำดับขั้นตอนการปฏิบัติงาน (ภาพประกอบ ข้อควรระวัง ข้อเสนอแนะ)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การประเมินผล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เอกสารอ้างอิง</a:t>
            </a:r>
          </a:p>
        </p:txBody>
      </p:sp>
      <p:sp>
        <p:nvSpPr>
          <p:cNvPr id="5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5160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มนมุมสี่เหลี่ยมด้านทแยงมุม 5"/>
          <p:cNvSpPr/>
          <p:nvPr/>
        </p:nvSpPr>
        <p:spPr>
          <a:xfrm>
            <a:off x="3826280" y="216745"/>
            <a:ext cx="2946241" cy="1128825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399" dirty="0">
              <a:solidFill>
                <a:schemeClr val="bg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923423" y="251431"/>
            <a:ext cx="2749825" cy="1116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797" indent="-342797" algn="ctr"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  <a:buSzPct val="65000"/>
            </a:pPr>
            <a:r>
              <a:rPr lang="th-TH" sz="35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หน่วยการเรียน/</a:t>
            </a:r>
          </a:p>
          <a:p>
            <a:pPr marL="342797" indent="-342797" algn="ctr"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  <a:buSzPct val="65000"/>
            </a:pPr>
            <a:r>
              <a:rPr lang="th-TH" sz="35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รายการสอน</a:t>
            </a:r>
          </a:p>
        </p:txBody>
      </p:sp>
      <p:sp>
        <p:nvSpPr>
          <p:cNvPr id="8" name="มนมุมสี่เหลี่ยมด้านทแยงมุม 7"/>
          <p:cNvSpPr/>
          <p:nvPr/>
        </p:nvSpPr>
        <p:spPr>
          <a:xfrm>
            <a:off x="8505660" y="1379246"/>
            <a:ext cx="2262853" cy="1311260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399" dirty="0">
              <a:solidFill>
                <a:schemeClr val="bg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8551367" y="1489878"/>
            <a:ext cx="2182173" cy="1089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797" indent="-342797" algn="ctr"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  <a:buSzPct val="65000"/>
            </a:pPr>
            <a:r>
              <a:rPr lang="th-TH" sz="35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สมรรถนะ</a:t>
            </a:r>
          </a:p>
          <a:p>
            <a:pPr marL="342797" indent="-342797" algn="ctr"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  <a:buSzPct val="65000"/>
            </a:pPr>
            <a:r>
              <a:rPr lang="th-TH" sz="35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ประจำหน่วย</a:t>
            </a:r>
          </a:p>
        </p:txBody>
      </p:sp>
      <p:sp>
        <p:nvSpPr>
          <p:cNvPr id="10" name="มนมุมสี่เหลี่ยมด้านทแยงมุม 9"/>
          <p:cNvSpPr/>
          <p:nvPr/>
        </p:nvSpPr>
        <p:spPr>
          <a:xfrm>
            <a:off x="7848841" y="3091058"/>
            <a:ext cx="3812054" cy="1311260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399" dirty="0">
              <a:solidFill>
                <a:schemeClr val="bg1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7848841" y="3233312"/>
            <a:ext cx="3812054" cy="1116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  <a:buSzPct val="65000"/>
            </a:pPr>
            <a:r>
              <a:rPr lang="th-TH" sz="35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๑. จุดประสงค์เชิงพฤติกรรม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  <a:buSzPct val="65000"/>
            </a:pPr>
            <a:r>
              <a:rPr lang="th-TH" sz="35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๒. เกณฑ์การปฏิบัติงาน</a:t>
            </a:r>
            <a:r>
              <a:rPr lang="en-US" sz="35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(PC)</a:t>
            </a:r>
            <a:endParaRPr lang="th-TH" sz="3599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มนมุมสี่เหลี่ยมด้านทแยงมุม 12"/>
          <p:cNvSpPr/>
          <p:nvPr/>
        </p:nvSpPr>
        <p:spPr>
          <a:xfrm>
            <a:off x="7268840" y="4885027"/>
            <a:ext cx="4698821" cy="1846383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399" dirty="0">
              <a:solidFill>
                <a:schemeClr val="bg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7366842" y="5000617"/>
            <a:ext cx="4612488" cy="1581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797" indent="-342797" algn="ctr"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  <a:buSzPct val="65000"/>
            </a:pPr>
            <a:r>
              <a:rPr lang="th-TH" sz="35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จัดกิจกรรมการเรียนการสอน และ</a:t>
            </a:r>
          </a:p>
          <a:p>
            <a:pPr marL="342797" indent="-342797" algn="ctr"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  <a:buSzPct val="65000"/>
            </a:pPr>
            <a:r>
              <a:rPr lang="th-TH" sz="35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สร้างใบช่วยสอน </a:t>
            </a:r>
            <a:r>
              <a:rPr lang="th-TH" sz="3199" b="1" i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(ใบความรู้, ใบงาน,</a:t>
            </a:r>
          </a:p>
          <a:p>
            <a:pPr marL="342797" indent="-342797" algn="ctr"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  <a:buSzPct val="65000"/>
            </a:pPr>
            <a:r>
              <a:rPr lang="th-TH" sz="3199" b="1" i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ใบปฏิบัติงาน, ใบมอบหมายงาน)</a:t>
            </a:r>
          </a:p>
        </p:txBody>
      </p:sp>
      <p:sp>
        <p:nvSpPr>
          <p:cNvPr id="15" name="มนมุมสี่เหลี่ยมด้านทแยงมุม 14"/>
          <p:cNvSpPr/>
          <p:nvPr/>
        </p:nvSpPr>
        <p:spPr>
          <a:xfrm>
            <a:off x="3680135" y="4887850"/>
            <a:ext cx="2916392" cy="1861167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399" dirty="0">
              <a:solidFill>
                <a:schemeClr val="bg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729672" y="5018862"/>
            <a:ext cx="2805912" cy="1520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797" indent="-342797" algn="ctr"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  <a:buSzPct val="65000"/>
            </a:pPr>
            <a:r>
              <a:rPr lang="th-TH" sz="3599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กำหนดวิธีการวัดผล</a:t>
            </a:r>
          </a:p>
          <a:p>
            <a:pPr marL="342797" indent="-342797" algn="ctr"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  <a:buSzPct val="65000"/>
            </a:pPr>
            <a:r>
              <a:rPr lang="th-TH" sz="3199" b="1" i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(ทดสอบ, สังเกต,</a:t>
            </a:r>
          </a:p>
          <a:p>
            <a:pPr marL="342797" indent="-342797" algn="ctr"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  <a:buSzPct val="65000"/>
            </a:pPr>
            <a:r>
              <a:rPr lang="th-TH" sz="3199" b="1" i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สัมภาษณ์,ตรวจผลงาน)</a:t>
            </a:r>
          </a:p>
        </p:txBody>
      </p:sp>
      <p:grpSp>
        <p:nvGrpSpPr>
          <p:cNvPr id="36" name="กลุ่ม 35"/>
          <p:cNvGrpSpPr/>
          <p:nvPr/>
        </p:nvGrpSpPr>
        <p:grpSpPr>
          <a:xfrm>
            <a:off x="515096" y="1439842"/>
            <a:ext cx="2125232" cy="800857"/>
            <a:chOff x="515230" y="1439324"/>
            <a:chExt cx="2125786" cy="801066"/>
          </a:xfrm>
        </p:grpSpPr>
        <p:sp>
          <p:nvSpPr>
            <p:cNvPr id="17" name="มนมุมสี่เหลี่ยมด้านทแยงมุม 16"/>
            <p:cNvSpPr/>
            <p:nvPr/>
          </p:nvSpPr>
          <p:spPr>
            <a:xfrm>
              <a:off x="515230" y="1439324"/>
              <a:ext cx="2125786" cy="801066"/>
            </a:xfrm>
            <a:prstGeom prst="round2Diag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799" dirty="0">
                <a:solidFill>
                  <a:schemeClr val="bg1"/>
                </a:solidFill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579655" y="1586333"/>
              <a:ext cx="2061361" cy="5846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797" indent="-342797" algn="ctr">
                <a:lnSpc>
                  <a:spcPct val="80000"/>
                </a:lnSpc>
                <a:spcBef>
                  <a:spcPct val="20000"/>
                </a:spcBef>
                <a:buClr>
                  <a:srgbClr val="000066"/>
                </a:buClr>
                <a:buSzPct val="65000"/>
              </a:pPr>
              <a:r>
                <a:rPr lang="th-TH" sz="3999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ผลการเรียนรู้</a:t>
              </a:r>
            </a:p>
          </p:txBody>
        </p:sp>
      </p:grpSp>
      <p:sp>
        <p:nvSpPr>
          <p:cNvPr id="21" name="ลูกศรลง 20"/>
          <p:cNvSpPr/>
          <p:nvPr/>
        </p:nvSpPr>
        <p:spPr>
          <a:xfrm>
            <a:off x="9387351" y="2689153"/>
            <a:ext cx="565586" cy="43817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399"/>
          </a:p>
        </p:txBody>
      </p:sp>
      <p:sp>
        <p:nvSpPr>
          <p:cNvPr id="23" name="ลูกศรโค้ง 22"/>
          <p:cNvSpPr/>
          <p:nvPr/>
        </p:nvSpPr>
        <p:spPr>
          <a:xfrm rot="5400000">
            <a:off x="7790279" y="-610547"/>
            <a:ext cx="948962" cy="2984478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399">
              <a:solidFill>
                <a:schemeClr val="tx1"/>
              </a:solidFill>
            </a:endParaRPr>
          </a:p>
        </p:txBody>
      </p:sp>
      <p:sp>
        <p:nvSpPr>
          <p:cNvPr id="25" name="ลูกศรโค้ง 24"/>
          <p:cNvSpPr/>
          <p:nvPr/>
        </p:nvSpPr>
        <p:spPr>
          <a:xfrm>
            <a:off x="1481704" y="481599"/>
            <a:ext cx="2309603" cy="965378"/>
          </a:xfrm>
          <a:prstGeom prst="ben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399">
              <a:solidFill>
                <a:schemeClr val="tx1"/>
              </a:solidFill>
            </a:endParaRPr>
          </a:p>
        </p:txBody>
      </p:sp>
      <p:grpSp>
        <p:nvGrpSpPr>
          <p:cNvPr id="38" name="กลุ่ม 37"/>
          <p:cNvGrpSpPr/>
          <p:nvPr/>
        </p:nvGrpSpPr>
        <p:grpSpPr>
          <a:xfrm>
            <a:off x="125697" y="4347135"/>
            <a:ext cx="3096742" cy="2356416"/>
            <a:chOff x="125730" y="4347374"/>
            <a:chExt cx="3097549" cy="2357030"/>
          </a:xfrm>
        </p:grpSpPr>
        <p:sp>
          <p:nvSpPr>
            <p:cNvPr id="22" name="มนมุมสี่เหลี่ยมด้านทแยงมุม 14"/>
            <p:cNvSpPr/>
            <p:nvPr/>
          </p:nvSpPr>
          <p:spPr>
            <a:xfrm>
              <a:off x="125730" y="4347374"/>
              <a:ext cx="3097549" cy="2357030"/>
            </a:xfrm>
            <a:prstGeom prst="round2Diag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399" dirty="0">
                <a:solidFill>
                  <a:schemeClr val="bg1"/>
                </a:solidFill>
              </a:endParaRPr>
            </a:p>
          </p:txBody>
        </p:sp>
        <p:sp>
          <p:nvSpPr>
            <p:cNvPr id="27" name="สี่เหลี่ยมผืนผ้า 26"/>
            <p:cNvSpPr/>
            <p:nvPr/>
          </p:nvSpPr>
          <p:spPr>
            <a:xfrm>
              <a:off x="141845" y="4519459"/>
              <a:ext cx="3048000" cy="20128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797" indent="-342797" algn="ctr">
                <a:lnSpc>
                  <a:spcPct val="80000"/>
                </a:lnSpc>
                <a:spcBef>
                  <a:spcPct val="20000"/>
                </a:spcBef>
                <a:buClr>
                  <a:srgbClr val="000066"/>
                </a:buClr>
                <a:buSzPct val="65000"/>
              </a:pPr>
              <a:r>
                <a:rPr lang="th-TH" sz="3599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สร้างเครื่องมือวัดผล</a:t>
              </a:r>
            </a:p>
            <a:p>
              <a:pPr marL="342797" indent="-342797" algn="ctr">
                <a:lnSpc>
                  <a:spcPct val="80000"/>
                </a:lnSpc>
                <a:spcBef>
                  <a:spcPct val="20000"/>
                </a:spcBef>
                <a:buClr>
                  <a:srgbClr val="000066"/>
                </a:buClr>
                <a:buSzPct val="65000"/>
              </a:pPr>
              <a:r>
                <a:rPr lang="th-TH" sz="3199" b="1" i="1" dirty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(แบบทดสอบ,แบบสังเกต,</a:t>
              </a:r>
            </a:p>
            <a:p>
              <a:pPr marL="342797" indent="-342797" algn="ctr">
                <a:lnSpc>
                  <a:spcPct val="80000"/>
                </a:lnSpc>
                <a:spcBef>
                  <a:spcPct val="20000"/>
                </a:spcBef>
                <a:buClr>
                  <a:srgbClr val="000066"/>
                </a:buClr>
                <a:buSzPct val="65000"/>
              </a:pPr>
              <a:r>
                <a:rPr lang="th-TH" sz="3199" b="1" i="1" dirty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แบบตรวจสอบรายการ,</a:t>
              </a:r>
            </a:p>
            <a:p>
              <a:pPr marL="342797" indent="-342797" algn="ctr">
                <a:lnSpc>
                  <a:spcPct val="80000"/>
                </a:lnSpc>
                <a:spcBef>
                  <a:spcPct val="20000"/>
                </a:spcBef>
                <a:buClr>
                  <a:srgbClr val="000066"/>
                </a:buClr>
                <a:buSzPct val="65000"/>
              </a:pPr>
              <a:r>
                <a:rPr lang="th-TH" sz="3199" b="1" i="1" dirty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แบบตรวจสอบชิ้นงาน)</a:t>
              </a:r>
            </a:p>
          </p:txBody>
        </p:sp>
      </p:grpSp>
      <p:grpSp>
        <p:nvGrpSpPr>
          <p:cNvPr id="37" name="กลุ่ม 36"/>
          <p:cNvGrpSpPr/>
          <p:nvPr/>
        </p:nvGrpSpPr>
        <p:grpSpPr>
          <a:xfrm>
            <a:off x="565112" y="2798271"/>
            <a:ext cx="2101291" cy="834716"/>
            <a:chOff x="565260" y="2798106"/>
            <a:chExt cx="2101838" cy="834933"/>
          </a:xfrm>
        </p:grpSpPr>
        <p:sp>
          <p:nvSpPr>
            <p:cNvPr id="28" name="มนมุมสี่เหลี่ยมด้านทแยงมุม 14"/>
            <p:cNvSpPr/>
            <p:nvPr/>
          </p:nvSpPr>
          <p:spPr>
            <a:xfrm>
              <a:off x="565260" y="2798106"/>
              <a:ext cx="2101838" cy="834933"/>
            </a:xfrm>
            <a:prstGeom prst="round2Diag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399" dirty="0">
                <a:solidFill>
                  <a:schemeClr val="bg1"/>
                </a:solidFill>
              </a:endParaRPr>
            </a:p>
          </p:txBody>
        </p:sp>
        <p:sp>
          <p:nvSpPr>
            <p:cNvPr id="29" name="สี่เหลี่ยมผืนผ้า 28"/>
            <p:cNvSpPr/>
            <p:nvPr/>
          </p:nvSpPr>
          <p:spPr>
            <a:xfrm>
              <a:off x="651583" y="2957635"/>
              <a:ext cx="1929192" cy="5355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797" indent="-342797" algn="ctr">
                <a:lnSpc>
                  <a:spcPct val="80000"/>
                </a:lnSpc>
                <a:spcBef>
                  <a:spcPct val="20000"/>
                </a:spcBef>
                <a:buClr>
                  <a:srgbClr val="000066"/>
                </a:buClr>
                <a:buSzPct val="65000"/>
              </a:pPr>
              <a:r>
                <a:rPr lang="th-TH" sz="3599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ประเมินผล</a:t>
              </a:r>
            </a:p>
          </p:txBody>
        </p:sp>
      </p:grpSp>
      <p:sp>
        <p:nvSpPr>
          <p:cNvPr id="30" name="ลูกศรลง 29"/>
          <p:cNvSpPr/>
          <p:nvPr/>
        </p:nvSpPr>
        <p:spPr>
          <a:xfrm>
            <a:off x="9321238" y="4415929"/>
            <a:ext cx="631698" cy="49957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399"/>
          </a:p>
        </p:txBody>
      </p:sp>
      <p:sp>
        <p:nvSpPr>
          <p:cNvPr id="31" name="ลูกศรลง 30"/>
          <p:cNvSpPr/>
          <p:nvPr/>
        </p:nvSpPr>
        <p:spPr>
          <a:xfrm rot="5400000">
            <a:off x="6629641" y="5555866"/>
            <a:ext cx="609169" cy="64492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399"/>
          </a:p>
        </p:txBody>
      </p:sp>
      <p:sp>
        <p:nvSpPr>
          <p:cNvPr id="32" name="ลูกศรลง 31"/>
          <p:cNvSpPr/>
          <p:nvPr/>
        </p:nvSpPr>
        <p:spPr>
          <a:xfrm rot="10800000">
            <a:off x="1311177" y="3691686"/>
            <a:ext cx="566662" cy="649185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399"/>
          </a:p>
        </p:txBody>
      </p:sp>
      <p:sp>
        <p:nvSpPr>
          <p:cNvPr id="33" name="ลูกศรลง 32"/>
          <p:cNvSpPr/>
          <p:nvPr/>
        </p:nvSpPr>
        <p:spPr>
          <a:xfrm rot="10800000">
            <a:off x="1265959" y="2273677"/>
            <a:ext cx="611881" cy="52459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399"/>
          </a:p>
        </p:txBody>
      </p:sp>
      <p:sp>
        <p:nvSpPr>
          <p:cNvPr id="35" name="ลูกศรลง 34"/>
          <p:cNvSpPr/>
          <p:nvPr/>
        </p:nvSpPr>
        <p:spPr>
          <a:xfrm rot="5400000">
            <a:off x="3132101" y="5600581"/>
            <a:ext cx="609168" cy="49455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399"/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3214092" y="2132856"/>
            <a:ext cx="4287202" cy="175124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</a:t>
            </a:r>
          </a:p>
          <a:p>
            <a:pPr algn="ctr">
              <a:lnSpc>
                <a:spcPct val="80000"/>
              </a:lnSpc>
            </a:pPr>
            <a:r>
              <a:rPr lang="th-TH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การจัดการเรียนการสอน</a:t>
            </a:r>
          </a:p>
          <a:p>
            <a:pPr algn="ctr">
              <a:lnSpc>
                <a:spcPct val="80000"/>
              </a:lnSpc>
            </a:pPr>
            <a:r>
              <a:rPr lang="th-TH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ที่มุ่งเน้นสมรรถนะ</a:t>
            </a:r>
            <a:endParaRPr lang="th-TH" sz="4400" b="1" i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1424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3" grpId="0" animBg="1"/>
      <p:bldP spid="14" grpId="0"/>
      <p:bldP spid="15" grpId="0" animBg="1"/>
      <p:bldP spid="16" grpId="0"/>
      <p:bldP spid="21" grpId="0" animBg="1"/>
      <p:bldP spid="23" grpId="0" animBg="1"/>
      <p:bldP spid="25" grpId="0" animBg="1"/>
      <p:bldP spid="30" grpId="0" animBg="1"/>
      <p:bldP spid="31" grpId="0" animBg="1"/>
      <p:bldP spid="32" grpId="0" animBg="1"/>
      <p:bldP spid="33" grpId="0" animBg="1"/>
      <p:bldP spid="3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9847" y="1178691"/>
            <a:ext cx="8128541" cy="5015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วิเคราะห์งาน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กำหนดจุดประสงค์การเรียนรู้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กำหนดรายการเครื่องมือ วัสดุ อุปกรณ์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กำหนดกรอบโครงสร้างการทำงาน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กำหนดระยะเวลาในการปฏิบัติงาน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จัดลำดับขั้นตอนการดำเนินงาน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ระบุข้อควรระวัง ข้อเสนอแนะในการปฏิบัติงาน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กำหนดเกณฑ์และแนวทางวัดและประเมินผล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81448" y="147974"/>
            <a:ext cx="6375382" cy="76924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หลักการเขียนใบงาน</a:t>
            </a:r>
          </a:p>
        </p:txBody>
      </p:sp>
      <p:sp>
        <p:nvSpPr>
          <p:cNvPr id="5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2587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/>
          </p:nvPr>
        </p:nvGraphicFramePr>
        <p:xfrm>
          <a:off x="166210" y="222512"/>
          <a:ext cx="11773298" cy="6034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928"/>
                <a:gridCol w="5724938"/>
                <a:gridCol w="3924432"/>
              </a:tblGrid>
              <a:tr h="639913">
                <a:tc rowSpan="3">
                  <a:txBody>
                    <a:bodyPr/>
                    <a:lstStyle/>
                    <a:p>
                      <a:endParaRPr lang="th-TH" sz="36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E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ใบงาน ที่ ...</a:t>
                      </a:r>
                      <a:endParaRPr lang="th-TH" sz="3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หน่วยที่ ..............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99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รหัสวิชา ..... ชื่อวิชา ...........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E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สอนครั้งที่ ..........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E40"/>
                    </a:solidFill>
                  </a:tcPr>
                </a:tc>
              </a:tr>
              <a:tr h="6399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ชื่อหน่วย ..........................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เวลารวม ....ชั่วโมง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3991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ชื่องาน ............................................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เวลา ........ ชั่วโมง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91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จุดประสงค์การเรียนรู้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2833902">
                <a:tc gridSpan="3">
                  <a:txBody>
                    <a:bodyPr/>
                    <a:lstStyle/>
                    <a:p>
                      <a:endParaRPr lang="th-TH" sz="3600" b="1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endParaRPr lang="th-TH" sz="3600" b="1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endParaRPr lang="th-TH" sz="3600" b="1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endParaRPr lang="th-TH" sz="3600" b="1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endParaRPr lang="th-TH" sz="3600" b="1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22" y="325080"/>
            <a:ext cx="1093236" cy="107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34559" y="3329880"/>
            <a:ext cx="2936257" cy="5846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1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จุดประสงค์เชิงพฤติกรรม</a:t>
            </a:r>
          </a:p>
        </p:txBody>
      </p:sp>
      <p:sp>
        <p:nvSpPr>
          <p:cNvPr id="5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5563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/>
          </p:nvPr>
        </p:nvGraphicFramePr>
        <p:xfrm>
          <a:off x="290870" y="92170"/>
          <a:ext cx="11717893" cy="661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7893"/>
              </a:tblGrid>
              <a:tr h="1266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เครื่องมือ วัสดุ อุปกรณ์</a:t>
                      </a:r>
                    </a:p>
                    <a:p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04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ลำดับขั้นตอนการปฏิบัติงาน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(ภาพประกอบ)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200" b="1" dirty="0" smtClean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ข้อควรระวัง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200" b="1" dirty="0" smtClean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ข้อเสนอแนะ (ถ้ามี)</a:t>
                      </a:r>
                    </a:p>
                    <a:p>
                      <a:endParaRPr lang="en-US" sz="32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การประเมินผล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เอกสารอ้างอิง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560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3067" y="240619"/>
            <a:ext cx="6929737" cy="76924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b">
            <a:spAutoFit/>
          </a:bodyPr>
          <a:lstStyle/>
          <a:p>
            <a:pPr algn="ctr"/>
            <a:r>
              <a:rPr lang="th-TH" sz="4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4399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ใบกิจกรรม (</a:t>
            </a:r>
            <a:r>
              <a:rPr lang="en-US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Work </a:t>
            </a:r>
            <a:r>
              <a:rPr lang="en-US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Sheet</a:t>
            </a:r>
            <a:r>
              <a:rPr lang="th-TH" sz="4399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)</a:t>
            </a:r>
            <a:endParaRPr lang="th-TH" sz="439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2273" y="1293460"/>
            <a:ext cx="1780793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999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ความหมาย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0498" y="2066633"/>
            <a:ext cx="10180439" cy="707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เอกสารที่แสดงรายละเอียดขั้นตอน</a:t>
            </a:r>
            <a:r>
              <a:rPr lang="th-TH" sz="3999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การทำงานตั้งแต่</a:t>
            </a: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เริ่มต้นถึงสิ้นสุด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7265" y="3855321"/>
            <a:ext cx="7289898" cy="707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033" indent="-265033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ใช้เป็นคู่มือ แนะนำ</a:t>
            </a:r>
            <a:r>
              <a:rPr lang="th-TH" sz="3999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ในดำเนินกิจกรรม</a:t>
            </a:r>
            <a:endParaRPr lang="th-TH" sz="3999" b="1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2431" y="4514833"/>
            <a:ext cx="9426557" cy="707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033" indent="-265033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ช่วยให้ผู้เรียนได้มีความเข้าใจในขั้นตอน</a:t>
            </a:r>
            <a:r>
              <a:rPr lang="th-TH" sz="3999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การทำกิจกรรมได้</a:t>
            </a: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ง่ายขึ้น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567" y="3057935"/>
            <a:ext cx="1846499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999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ความสำคัญ</a:t>
            </a:r>
          </a:p>
        </p:txBody>
      </p:sp>
      <p:sp>
        <p:nvSpPr>
          <p:cNvPr id="8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6269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8108" y="197728"/>
            <a:ext cx="6884020" cy="76924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ส่วนประกอบของ</a:t>
            </a:r>
            <a:r>
              <a:rPr lang="th-TH" sz="4399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ใบกิจกรรม</a:t>
            </a:r>
            <a:endParaRPr lang="th-TH" sz="439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1987" y="1016597"/>
            <a:ext cx="10679072" cy="5631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ชื่อวิชา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ชื่อหน่วยการเรียนรู้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ชื่อกิจกรรม</a:t>
            </a:r>
            <a:endParaRPr lang="th-TH" sz="3999" b="1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เวลาที่ใช้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จุดประสงค์การเรียนรู้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สื่อที่ใช้ในการทำกิจรรม</a:t>
            </a:r>
            <a:endParaRPr lang="th-TH" sz="3999" b="1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ลำดับขั้นตอนกา</a:t>
            </a:r>
            <a:r>
              <a:rPr lang="th-TH" sz="3999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รดำเนินกิจกรรม </a:t>
            </a: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</a:t>
            </a:r>
            <a:r>
              <a:rPr lang="th-TH" sz="3999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ภาพประกอบ ข้อเสนอแนะ)</a:t>
            </a:r>
            <a:endParaRPr lang="th-TH" sz="3999" b="1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การประเมินผล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เอกสารอ้างอิง</a:t>
            </a:r>
          </a:p>
        </p:txBody>
      </p:sp>
      <p:sp>
        <p:nvSpPr>
          <p:cNvPr id="5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40011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9847" y="1178691"/>
            <a:ext cx="8128541" cy="5015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วิเคราะห์กิจกรรม</a:t>
            </a:r>
            <a:endParaRPr lang="th-TH" sz="3999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กำหนดจุดประสงค์การเรียนรู้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กำหนดสื่อที่ใช้ประกอบกิจกรรม</a:t>
            </a:r>
            <a:endParaRPr lang="th-TH" sz="3999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กำหนดกรอบโครงสร้าง</a:t>
            </a:r>
            <a:r>
              <a:rPr lang="th-TH" sz="3999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การทำกิจกรรม</a:t>
            </a:r>
            <a:endParaRPr lang="th-TH" sz="3999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กำหนดระยะเวลา</a:t>
            </a:r>
            <a:r>
              <a:rPr lang="th-TH" sz="3999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ในดำเนินกิจกรรม</a:t>
            </a:r>
            <a:endParaRPr lang="th-TH" sz="3999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จัดลำดับขั้นตอนการ</a:t>
            </a:r>
            <a:r>
              <a:rPr lang="th-TH" sz="3999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ดำเนินกิจกรรม</a:t>
            </a:r>
            <a:endParaRPr lang="th-TH" sz="3999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ข้อเสนอแนะ</a:t>
            </a: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ใน</a:t>
            </a:r>
            <a:r>
              <a:rPr lang="th-TH" sz="3999" b="1" dirty="0" smtClean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การทำกิจกรรม</a:t>
            </a:r>
            <a:endParaRPr lang="th-TH" sz="3999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กำหนดเกณฑ์และแนวทางวัดและประเมินผล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81448" y="147974"/>
            <a:ext cx="6375382" cy="76924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หลักการเขียน</a:t>
            </a:r>
            <a:r>
              <a:rPr lang="th-TH" sz="4399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ใบกิจกรรม</a:t>
            </a:r>
            <a:endParaRPr lang="th-TH" sz="439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61380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418515"/>
              </p:ext>
            </p:extLst>
          </p:nvPr>
        </p:nvGraphicFramePr>
        <p:xfrm>
          <a:off x="138508" y="125554"/>
          <a:ext cx="11759446" cy="5373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428"/>
                <a:gridCol w="5718202"/>
                <a:gridCol w="3919816"/>
              </a:tblGrid>
              <a:tr h="578969">
                <a:tc rowSpan="3">
                  <a:txBody>
                    <a:bodyPr/>
                    <a:lstStyle/>
                    <a:p>
                      <a:endParaRPr lang="th-TH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ใบกิจกรรม ที่ ...</a:t>
                      </a:r>
                      <a:endParaRPr lang="th-TH" sz="3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หน่วยที่ ..............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</a:tr>
              <a:tr h="57896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รหัสวิชา ................ ชื่อวิชา ..............................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สอนครั้งที่ ..........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7896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ชื่อหน่วย ..........................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เวลารวม ..............ชั่วโมง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7896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ชื่อกิจกรรม .......................................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เวลา ........ ชั่วโมง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96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จุดประสงค์การเรียนรู้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2477672">
                <a:tc gridSpan="3">
                  <a:txBody>
                    <a:bodyPr/>
                    <a:lstStyle/>
                    <a:p>
                      <a:endParaRPr lang="en-US" sz="3200" b="1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endParaRPr lang="th-TH" sz="3200" b="1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endParaRPr lang="th-TH" sz="3200" b="1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endParaRPr lang="th-TH" sz="3200" b="1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17" y="352782"/>
            <a:ext cx="1093236" cy="107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31516" y="3230758"/>
            <a:ext cx="2936257" cy="5846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1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จุดประสงค์เชิงพฤติกรรม</a:t>
            </a:r>
          </a:p>
        </p:txBody>
      </p:sp>
      <p:sp>
        <p:nvSpPr>
          <p:cNvPr id="5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53009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339239"/>
              </p:ext>
            </p:extLst>
          </p:nvPr>
        </p:nvGraphicFramePr>
        <p:xfrm>
          <a:off x="318572" y="892"/>
          <a:ext cx="11620936" cy="6715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0936"/>
              </a:tblGrid>
              <a:tr h="1388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สื่อประกอบการทำกิจกรรม</a:t>
                      </a:r>
                    </a:p>
                    <a:p>
                      <a:r>
                        <a:rPr lang="th-TH" sz="36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29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ลำดับกิจกรรม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(ภาพประกอบ ข้อเสนอแนะ)</a:t>
                      </a:r>
                      <a:endParaRPr lang="en-US" sz="3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9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การประเมินผล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600" b="1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600" b="1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2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เอกสารอ้างอิง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600" b="1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053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2977" y="147353"/>
            <a:ext cx="7331876" cy="7692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b">
            <a:spAutoFit/>
          </a:bodyPr>
          <a:lstStyle/>
          <a:p>
            <a:pPr algn="ctr"/>
            <a:r>
              <a:rPr lang="th-TH" sz="43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ใบปฏิบัติงาน (</a:t>
            </a:r>
            <a:r>
              <a:rPr lang="en-US" sz="43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Operation Sheet</a:t>
            </a:r>
            <a:r>
              <a:rPr lang="th-TH" sz="43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7596" y="1237191"/>
            <a:ext cx="1780793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999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ความหมาย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0864" y="4089375"/>
            <a:ext cx="7285674" cy="1938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5015" indent="-365015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ผู้สอนใช้ควบคู่กับ</a:t>
            </a:r>
            <a:r>
              <a:rPr lang="th-TH" sz="3999" b="1" u="sng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ใบงาน</a:t>
            </a:r>
          </a:p>
          <a:p>
            <a:pPr marL="365015" indent="-365015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อธิบายลำดับขั้นตอนในการปฏิบัติงานย่อย</a:t>
            </a:r>
          </a:p>
          <a:p>
            <a:pPr marL="365015" indent="-365015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ช่วยให้ผู้เรียนปฏิบัติงานตาม</a:t>
            </a:r>
            <a:r>
              <a:rPr lang="th-TH" sz="3999" b="1" u="sng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ใบงาน</a:t>
            </a: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ได้ง่ายมากขึ้น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0864" y="2077674"/>
            <a:ext cx="9893731" cy="707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เอกสารที่ให้รายละเอียดในขั้นตอนหนึ่งของการปฏิบัติงานอย่างชัดเจน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1890" y="3248892"/>
            <a:ext cx="1846499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999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ความสำคัญ</a:t>
            </a:r>
          </a:p>
        </p:txBody>
      </p:sp>
      <p:sp>
        <p:nvSpPr>
          <p:cNvPr id="8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5508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5980" y="116632"/>
            <a:ext cx="8139869" cy="7692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ส่วนประกอบของใบปฏิบัติงาน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7397" y="1068630"/>
            <a:ext cx="10582116" cy="5630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ชื่อวิชา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ชื่อหน่วยการเรียนรู้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ชื่องาน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เวลาที่ใช้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จุดประสงค์การเรียนรู้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เครื่องมือ วัสดุ-อุปกรณ์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ลำดับขั้นตอนการปฏิบัติงาน (ภาพประกอบ ข้อควรระวัง ข้อเสนอแนะ)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การประเมินผล</a:t>
            </a:r>
          </a:p>
          <a:p>
            <a:pPr marL="457063" indent="-4570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เอกสารอ้างอิง</a:t>
            </a:r>
          </a:p>
        </p:txBody>
      </p:sp>
      <p:sp>
        <p:nvSpPr>
          <p:cNvPr id="5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915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142084" y="476672"/>
            <a:ext cx="5542106" cy="719892"/>
          </a:xfrm>
          <a:solidFill>
            <a:srgbClr val="451048"/>
          </a:solidFill>
          <a:ln w="28575">
            <a:noFill/>
          </a:ln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“ครู” หมายความว่า</a:t>
            </a:r>
          </a:p>
        </p:txBody>
      </p:sp>
      <p:sp>
        <p:nvSpPr>
          <p:cNvPr id="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52251" y="1700808"/>
            <a:ext cx="10722357" cy="2663432"/>
          </a:xfrm>
          <a:ln w="38100">
            <a:noFill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h-TH" sz="3999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3999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บุคลากร</a:t>
            </a:r>
            <a:r>
              <a:rPr lang="th-TH" sz="3999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วิชาชีพ  ซึ่งทำหน้าที่</a:t>
            </a:r>
            <a:r>
              <a:rPr lang="th-TH" sz="3999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  <a:r>
              <a:rPr lang="th-TH" sz="3999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ทางด้านการเรียนการสอน และการส่งเสริมการเรียนรู้ของผู้เรียน ด้วยวิธีการต่างๆ ในสถานศึกษาทั้งของรัฐและเอกชน</a:t>
            </a:r>
            <a:r>
              <a:rPr lang="th-TH" sz="3999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</a:p>
        </p:txBody>
      </p:sp>
      <p:sp>
        <p:nvSpPr>
          <p:cNvPr id="5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233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4321" y="1275646"/>
            <a:ext cx="7226379" cy="44000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วิเคราะห์งานย่อย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กำหนดจุดประสงค์เชิงพฤติกรรม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กำหนดรายการเครื่องมือ วัสดุ อุปกรณ์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กำหนดระยะเวลาในการปฏิบัติงาน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กำหนดขั้นตอนการปฏิบัติงาน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ระบุข้อควรระวัง ข้อเสนอแนะในการปฏิบัติงาน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กำหนดเกณฑ์และแนวทางวัดและประเมินผล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18826" y="146879"/>
            <a:ext cx="7853481" cy="7692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3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หลักการเขียนใบปฏิบัติงาน</a:t>
            </a:r>
          </a:p>
        </p:txBody>
      </p:sp>
      <p:sp>
        <p:nvSpPr>
          <p:cNvPr id="6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3124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/>
          </p:nvPr>
        </p:nvGraphicFramePr>
        <p:xfrm>
          <a:off x="318567" y="139403"/>
          <a:ext cx="11607090" cy="6482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944"/>
                <a:gridCol w="5644116"/>
                <a:gridCol w="3869030"/>
              </a:tblGrid>
              <a:tr h="639913">
                <a:tc rowSpan="3">
                  <a:txBody>
                    <a:bodyPr/>
                    <a:lstStyle/>
                    <a:p>
                      <a:endParaRPr lang="th-TH" sz="36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ใบปฏิบัติงาน ที่ ...</a:t>
                      </a:r>
                      <a:endParaRPr lang="th-TH" sz="3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หน่วยที่ ..............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6399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รหัสวิชา ..... ชื่อวิชา ...........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สอนครั้งที่ ..........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99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ชื่อหน่วย ..........................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เวลารวม ....ชั่วโมง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3991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ชื่องาน ............................................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เวลา ........ ชั่วโมง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91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จุดประสงค์การเรียนรู้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282507">
                <a:tc gridSpan="3">
                  <a:txBody>
                    <a:bodyPr/>
                    <a:lstStyle/>
                    <a:p>
                      <a:endParaRPr lang="en-US" sz="3600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endParaRPr lang="th-TH" sz="3600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endParaRPr lang="th-TH" sz="3600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87" y="422037"/>
            <a:ext cx="1093236" cy="107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05169" y="3632435"/>
            <a:ext cx="3288826" cy="646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5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จุดประสงค์เชิงพฤติกรรม</a:t>
            </a:r>
          </a:p>
        </p:txBody>
      </p:sp>
    </p:spTree>
    <p:extLst>
      <p:ext uri="{BB962C8B-B14F-4D97-AF65-F5344CB8AC3E}">
        <p14:creationId xmlns:p14="http://schemas.microsoft.com/office/powerpoint/2010/main" val="1493998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/>
          </p:nvPr>
        </p:nvGraphicFramePr>
        <p:xfrm>
          <a:off x="332422" y="194806"/>
          <a:ext cx="11482426" cy="6496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2426"/>
              </a:tblGrid>
              <a:tr h="10665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เครื่องมือ วัสดุ อุปกรณ์</a:t>
                      </a:r>
                    </a:p>
                    <a:p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04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ลำดับขั้นตอนการปฏิบัติงาน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(ภาพประกอบ)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200" b="1" dirty="0" smtClean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ข้อควรระวัง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200" b="1" dirty="0" smtClean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ข้อเสนอแนะ (ถ้ามี)</a:t>
                      </a:r>
                    </a:p>
                    <a:p>
                      <a:endParaRPr lang="en-US" sz="32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0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การประเมินผล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0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เอกสารอ้างอิง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593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7424" y="230678"/>
            <a:ext cx="9141619" cy="7692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b">
            <a:spAutoFit/>
          </a:bodyPr>
          <a:lstStyle/>
          <a:p>
            <a:pPr algn="ctr"/>
            <a:r>
              <a:rPr lang="th-TH" sz="43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ใบมอบหมายงาน (</a:t>
            </a:r>
            <a:r>
              <a:rPr lang="en-US" sz="43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Assignment Sheet</a:t>
            </a:r>
            <a:r>
              <a:rPr lang="th-TH" sz="43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4974" y="1358611"/>
            <a:ext cx="1780793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999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ความหมาย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8945" y="4379374"/>
            <a:ext cx="10208140" cy="1323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015" indent="-365015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ใช้มอบหมายให้ผู้เรียนปฏิบัติหรือค้นคว้าเพิ่มเติมนอกเวลาเรียน</a:t>
            </a:r>
          </a:p>
          <a:p>
            <a:pPr marL="365015" indent="-365015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ช่วยให้ผู้เรียนมีความรู้ ความเข้าใจ ทักษะ จนเกิดความคิดรวบยอด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603" y="2050727"/>
            <a:ext cx="10430421" cy="1323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	เอกสารที่มอบหมายให้ผู้เรียนปฏิบัติหรือค้นคว้าเพิ่มเติมจากสิ่งที่ได้เรียนรู้ไปแล้ว หรือให้จัดเตรียมสำหรับการเรียนรู้ในครั้งต่อไป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995" y="3620483"/>
            <a:ext cx="1846499" cy="707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999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ความสำคัญ</a:t>
            </a:r>
          </a:p>
        </p:txBody>
      </p:sp>
      <p:sp>
        <p:nvSpPr>
          <p:cNvPr id="8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71866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1964" y="188640"/>
            <a:ext cx="7964288" cy="71847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4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ส่วนประกอบของใบมอบหมายงาน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70497" y="1090914"/>
            <a:ext cx="7825780" cy="5646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063" indent="-457063"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ชื่อวิชา</a:t>
            </a:r>
          </a:p>
          <a:p>
            <a:pPr marL="457063" indent="-457063"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ชื่อหน่วยการเรียนรู้</a:t>
            </a:r>
          </a:p>
          <a:p>
            <a:pPr marL="457063" indent="-457063"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ชื่องาน</a:t>
            </a:r>
          </a:p>
          <a:p>
            <a:pPr marL="457063" indent="-457063"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เวลาที่ใช้</a:t>
            </a:r>
          </a:p>
          <a:p>
            <a:pPr marL="457063" indent="-457063"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จุดประสงค์การมอบหมายงาน</a:t>
            </a:r>
          </a:p>
          <a:p>
            <a:pPr marL="457063" indent="-457063"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แนวทางการปฏิบัติงาน</a:t>
            </a:r>
          </a:p>
          <a:p>
            <a:pPr marL="457063" indent="-457063"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แหล่งค้นคว้า</a:t>
            </a:r>
          </a:p>
          <a:p>
            <a:pPr marL="457063" indent="-457063"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คำถาม / ปัญหา</a:t>
            </a:r>
          </a:p>
          <a:p>
            <a:pPr marL="457063" indent="-457063"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กำหนดเวลาส่งงาน</a:t>
            </a:r>
          </a:p>
          <a:p>
            <a:pPr marL="457063" indent="-457063">
              <a:lnSpc>
                <a:spcPct val="9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เอกสารอ้างอิง</a:t>
            </a:r>
          </a:p>
        </p:txBody>
      </p:sp>
      <p:sp>
        <p:nvSpPr>
          <p:cNvPr id="5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99706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8549" y="1358752"/>
            <a:ext cx="7038876" cy="37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วิเคราะห์งานที่จะมอบหมาย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กำหนดจุดประสงค์เชิงพฤติกรรม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กำหนดคำชี้แจงเพิ่มเติม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กำหนดแหล่งสืบค้นข้อมูล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กำหนดระยะเวลาในการปฏิบัติงานและส่งงาน</a:t>
            </a:r>
          </a:p>
          <a:p>
            <a:pPr marL="571329" indent="-571329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กำหนดข้อคำถามหรือประเด็นปัญหา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89809" y="188640"/>
            <a:ext cx="6967021" cy="7692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3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หลักการเขียนใบมอบหมายงาน</a:t>
            </a:r>
          </a:p>
        </p:txBody>
      </p:sp>
      <p:sp>
        <p:nvSpPr>
          <p:cNvPr id="5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6725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/>
          </p:nvPr>
        </p:nvGraphicFramePr>
        <p:xfrm>
          <a:off x="346274" y="42446"/>
          <a:ext cx="11537829" cy="6754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453"/>
                <a:gridCol w="5791433"/>
                <a:gridCol w="3845943"/>
              </a:tblGrid>
              <a:tr h="600894">
                <a:tc rowSpan="3">
                  <a:txBody>
                    <a:bodyPr/>
                    <a:lstStyle/>
                    <a:p>
                      <a:endParaRPr lang="th-TH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ใบมอบหมายงาน ที่ ...</a:t>
                      </a:r>
                      <a:endParaRPr lang="th-TH" sz="3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หน่วยที่ ..............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57896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รหัสวิชา ..... ชื่อวิชา ...........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สอนครั้งที่ ..........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7896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ชื่อหน่วย ..........................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เวลารวม ....ชั่วโมง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</a:tr>
              <a:tr h="578969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ชื่องาน .......................................................................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dirty="0" smtClean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13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จุดประสงค์เชิงพฤติกรรม</a:t>
                      </a:r>
                      <a:endParaRPr lang="en-US" sz="3200" b="1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706333">
                <a:tc gridSpan="3"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แนวทางการปฏิบัติงาน</a:t>
                      </a:r>
                      <a:endParaRPr lang="en-US" sz="3200" b="1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75997">
                <a:tc gridSpan="3"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แหล่งค้นคว้า</a:t>
                      </a:r>
                      <a:endParaRPr lang="en-US" sz="3200" b="1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50952">
                <a:tc gridSpan="3"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คำถาม/ปัญหา</a:t>
                      </a:r>
                      <a:endParaRPr lang="en-US" sz="3200" b="1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82331">
                <a:tc gridSpan="3"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กำหนดเวลาส่งงาน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84254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เอกสารอ้างอิง</a:t>
                      </a:r>
                      <a:endParaRPr lang="en-US" sz="3200" b="1" dirty="0" smtClean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43" y="338932"/>
            <a:ext cx="1093236" cy="107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36987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9" name="AutoShape 3"/>
          <p:cNvSpPr>
            <a:spLocks noChangeArrowheads="1"/>
          </p:cNvSpPr>
          <p:nvPr/>
        </p:nvSpPr>
        <p:spPr bwMode="auto">
          <a:xfrm>
            <a:off x="4283547" y="290854"/>
            <a:ext cx="3239243" cy="68562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FF"/>
              </a:gs>
              <a:gs pos="100000">
                <a:srgbClr val="00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4399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การสอนงาน</a:t>
            </a:r>
            <a:endParaRPr lang="en-US" sz="4399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2980" name="AutoShape 4"/>
          <p:cNvSpPr>
            <a:spLocks noChangeArrowheads="1"/>
          </p:cNvSpPr>
          <p:nvPr/>
        </p:nvSpPr>
        <p:spPr bwMode="auto">
          <a:xfrm>
            <a:off x="1248720" y="1606412"/>
            <a:ext cx="1752144" cy="761802"/>
          </a:xfrm>
          <a:prstGeom prst="roundRect">
            <a:avLst>
              <a:gd name="adj" fmla="val 16667"/>
            </a:avLst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9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ภาคทฤษฎี</a:t>
            </a:r>
            <a:endParaRPr lang="en-US" sz="3999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2981" name="AutoShape 5"/>
          <p:cNvSpPr>
            <a:spLocks noChangeArrowheads="1"/>
          </p:cNvSpPr>
          <p:nvPr/>
        </p:nvSpPr>
        <p:spPr bwMode="auto">
          <a:xfrm>
            <a:off x="7246540" y="1606412"/>
            <a:ext cx="2448271" cy="761802"/>
          </a:xfrm>
          <a:prstGeom prst="roundRect">
            <a:avLst>
              <a:gd name="adj" fmla="val 16667"/>
            </a:avLst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9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ภาคปฏิบัติ</a:t>
            </a:r>
            <a:r>
              <a:rPr lang="en-US" sz="2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</p:txBody>
      </p:sp>
      <p:sp>
        <p:nvSpPr>
          <p:cNvPr id="382982" name="AutoShape 6"/>
          <p:cNvSpPr>
            <a:spLocks noChangeArrowheads="1"/>
          </p:cNvSpPr>
          <p:nvPr/>
        </p:nvSpPr>
        <p:spPr bwMode="auto">
          <a:xfrm>
            <a:off x="4283548" y="3240929"/>
            <a:ext cx="2488552" cy="837982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9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</a:t>
            </a:r>
            <a:r>
              <a:rPr lang="th-TH" sz="3999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</a:t>
            </a:r>
            <a:r>
              <a:rPr lang="en-US" sz="3999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3999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</a:t>
            </a:r>
            <a:r>
              <a:rPr lang="en-US" sz="3999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3999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2983" name="AutoShape 7"/>
          <p:cNvSpPr>
            <a:spLocks noChangeArrowheads="1"/>
          </p:cNvSpPr>
          <p:nvPr/>
        </p:nvSpPr>
        <p:spPr bwMode="auto">
          <a:xfrm>
            <a:off x="9488958" y="3302870"/>
            <a:ext cx="2437765" cy="776041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9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ใบมอบหมายงาน</a:t>
            </a:r>
          </a:p>
        </p:txBody>
      </p:sp>
      <p:sp>
        <p:nvSpPr>
          <p:cNvPr id="382988" name="AutoShape 12"/>
          <p:cNvSpPr>
            <a:spLocks noChangeArrowheads="1"/>
          </p:cNvSpPr>
          <p:nvPr/>
        </p:nvSpPr>
        <p:spPr bwMode="auto">
          <a:xfrm>
            <a:off x="1059857" y="3047383"/>
            <a:ext cx="2133044" cy="914162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9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ใบความรู้</a:t>
            </a:r>
          </a:p>
        </p:txBody>
      </p:sp>
      <p:sp>
        <p:nvSpPr>
          <p:cNvPr id="382989" name="AutoShape 13"/>
          <p:cNvSpPr>
            <a:spLocks noChangeArrowheads="1"/>
          </p:cNvSpPr>
          <p:nvPr/>
        </p:nvSpPr>
        <p:spPr bwMode="auto">
          <a:xfrm>
            <a:off x="6968782" y="3265214"/>
            <a:ext cx="2236002" cy="813698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rgbClr val="FFFF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9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</a:t>
            </a:r>
            <a:r>
              <a:rPr lang="th-TH" sz="3999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ปฏิบัติงาน</a:t>
            </a:r>
            <a:endParaRPr lang="en-US" sz="3999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2990" name="AutoShape 14"/>
          <p:cNvSpPr>
            <a:spLocks noChangeArrowheads="1"/>
          </p:cNvSpPr>
          <p:nvPr/>
        </p:nvSpPr>
        <p:spPr bwMode="auto">
          <a:xfrm>
            <a:off x="909084" y="5130792"/>
            <a:ext cx="2428242" cy="609441"/>
          </a:xfrm>
          <a:prstGeom prst="roundRect">
            <a:avLst>
              <a:gd name="adj" fmla="val 16667"/>
            </a:avLst>
          </a:prstGeom>
          <a:solidFill>
            <a:schemeClr val="bg1">
              <a:lumMod val="90000"/>
              <a:lumOff val="10000"/>
            </a:schemeClr>
          </a:solidFill>
          <a:ln w="9525">
            <a:solidFill>
              <a:srgbClr val="3333CC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999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ประเมินความรู้</a:t>
            </a:r>
            <a:r>
              <a:rPr lang="en-US" sz="3999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</p:txBody>
      </p:sp>
      <p:sp>
        <p:nvSpPr>
          <p:cNvPr id="382991" name="AutoShape 15"/>
          <p:cNvSpPr>
            <a:spLocks noChangeArrowheads="1"/>
          </p:cNvSpPr>
          <p:nvPr/>
        </p:nvSpPr>
        <p:spPr bwMode="auto">
          <a:xfrm>
            <a:off x="6668938" y="5462060"/>
            <a:ext cx="3142431" cy="609441"/>
          </a:xfrm>
          <a:prstGeom prst="roundRect">
            <a:avLst>
              <a:gd name="adj" fmla="val 16667"/>
            </a:avLst>
          </a:prstGeom>
          <a:solidFill>
            <a:schemeClr val="bg1">
              <a:lumMod val="90000"/>
              <a:lumOff val="10000"/>
            </a:schemeClr>
          </a:solidFill>
          <a:ln w="9525">
            <a:solidFill>
              <a:srgbClr val="3333CC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999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ประเมินการปฏิบัติงาน</a:t>
            </a:r>
          </a:p>
        </p:txBody>
      </p:sp>
      <p:grpSp>
        <p:nvGrpSpPr>
          <p:cNvPr id="65548" name="Group 18"/>
          <p:cNvGrpSpPr>
            <a:grpSpLocks/>
          </p:cNvGrpSpPr>
          <p:nvPr/>
        </p:nvGrpSpPr>
        <p:grpSpPr bwMode="auto">
          <a:xfrm>
            <a:off x="2124793" y="980782"/>
            <a:ext cx="6307124" cy="625630"/>
            <a:chOff x="2160" y="816"/>
            <a:chExt cx="1392" cy="192"/>
          </a:xfrm>
        </p:grpSpPr>
        <p:sp>
          <p:nvSpPr>
            <p:cNvPr id="65557" name="Line 19"/>
            <p:cNvSpPr>
              <a:spLocks noChangeShapeType="1"/>
            </p:cNvSpPr>
            <p:nvPr/>
          </p:nvSpPr>
          <p:spPr bwMode="auto">
            <a:xfrm>
              <a:off x="2160" y="912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 sz="2399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5558" name="Line 20"/>
            <p:cNvSpPr>
              <a:spLocks noChangeShapeType="1"/>
            </p:cNvSpPr>
            <p:nvPr/>
          </p:nvSpPr>
          <p:spPr bwMode="auto">
            <a:xfrm>
              <a:off x="2880" y="81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 sz="2399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5559" name="Line 21"/>
            <p:cNvSpPr>
              <a:spLocks noChangeShapeType="1"/>
            </p:cNvSpPr>
            <p:nvPr/>
          </p:nvSpPr>
          <p:spPr bwMode="auto">
            <a:xfrm>
              <a:off x="3552" y="912"/>
              <a:ext cx="0" cy="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 sz="2399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5560" name="Line 22"/>
            <p:cNvSpPr>
              <a:spLocks noChangeShapeType="1"/>
            </p:cNvSpPr>
            <p:nvPr/>
          </p:nvSpPr>
          <p:spPr bwMode="auto">
            <a:xfrm>
              <a:off x="2160" y="91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 sz="2399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65549" name="Group 23"/>
          <p:cNvGrpSpPr>
            <a:grpSpLocks/>
          </p:cNvGrpSpPr>
          <p:nvPr/>
        </p:nvGrpSpPr>
        <p:grpSpPr bwMode="auto">
          <a:xfrm>
            <a:off x="5820164" y="2428423"/>
            <a:ext cx="5223506" cy="901941"/>
            <a:chOff x="1296" y="1536"/>
            <a:chExt cx="1728" cy="135"/>
          </a:xfrm>
        </p:grpSpPr>
        <p:sp>
          <p:nvSpPr>
            <p:cNvPr id="65553" name="Line 24"/>
            <p:cNvSpPr>
              <a:spLocks noChangeShapeType="1"/>
            </p:cNvSpPr>
            <p:nvPr/>
          </p:nvSpPr>
          <p:spPr bwMode="auto">
            <a:xfrm>
              <a:off x="1296" y="1584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 sz="2399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5554" name="Line 25"/>
            <p:cNvSpPr>
              <a:spLocks noChangeShapeType="1"/>
            </p:cNvSpPr>
            <p:nvPr/>
          </p:nvSpPr>
          <p:spPr bwMode="auto">
            <a:xfrm>
              <a:off x="216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 sz="2399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5555" name="Line 26"/>
            <p:cNvSpPr>
              <a:spLocks noChangeShapeType="1"/>
            </p:cNvSpPr>
            <p:nvPr/>
          </p:nvSpPr>
          <p:spPr bwMode="auto">
            <a:xfrm>
              <a:off x="1296" y="1584"/>
              <a:ext cx="0" cy="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 sz="2399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5556" name="Line 27"/>
            <p:cNvSpPr>
              <a:spLocks noChangeShapeType="1"/>
            </p:cNvSpPr>
            <p:nvPr/>
          </p:nvSpPr>
          <p:spPr bwMode="auto">
            <a:xfrm>
              <a:off x="3024" y="1584"/>
              <a:ext cx="0" cy="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 sz="2399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cxnSp>
        <p:nvCxnSpPr>
          <p:cNvPr id="52" name="ลูกศรเชื่อมต่อแบบตรง 51"/>
          <p:cNvCxnSpPr/>
          <p:nvPr/>
        </p:nvCxnSpPr>
        <p:spPr>
          <a:xfrm flipH="1">
            <a:off x="2123206" y="2349725"/>
            <a:ext cx="1587" cy="69419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ลูกศรเชื่อมต่อแบบตรง 53"/>
          <p:cNvCxnSpPr/>
          <p:nvPr/>
        </p:nvCxnSpPr>
        <p:spPr>
          <a:xfrm rot="5400000">
            <a:off x="1522336" y="4567813"/>
            <a:ext cx="1214121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ลูกศรเชื่อมต่อแบบตรง 55"/>
          <p:cNvCxnSpPr/>
          <p:nvPr/>
        </p:nvCxnSpPr>
        <p:spPr>
          <a:xfrm rot="5400000">
            <a:off x="7749268" y="5052251"/>
            <a:ext cx="857027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ตัวยึดท้ายกระดาษ 7"/>
          <p:cNvSpPr txBox="1">
            <a:spLocks/>
          </p:cNvSpPr>
          <p:nvPr/>
        </p:nvSpPr>
        <p:spPr>
          <a:xfrm>
            <a:off x="209476" y="6304801"/>
            <a:ext cx="3047225" cy="43803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399" b="1" i="1" dirty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399" b="1" i="1" dirty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</a:p>
        </p:txBody>
      </p:sp>
      <p:cxnSp>
        <p:nvCxnSpPr>
          <p:cNvPr id="27" name="ลูกศรเชื่อมต่อแบบตรง 26"/>
          <p:cNvCxnSpPr/>
          <p:nvPr/>
        </p:nvCxnSpPr>
        <p:spPr>
          <a:xfrm flipH="1">
            <a:off x="8011187" y="2718524"/>
            <a:ext cx="100882" cy="54776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5667486" y="4624531"/>
            <a:ext cx="537618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>
            <a:stCxn id="382982" idx="2"/>
          </p:cNvCxnSpPr>
          <p:nvPr/>
        </p:nvCxnSpPr>
        <p:spPr>
          <a:xfrm>
            <a:off x="5527824" y="4078911"/>
            <a:ext cx="139662" cy="5456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ลูกศรเชื่อมต่อแบบตรง 32"/>
          <p:cNvCxnSpPr/>
          <p:nvPr/>
        </p:nvCxnSpPr>
        <p:spPr>
          <a:xfrm>
            <a:off x="8431917" y="4078911"/>
            <a:ext cx="0" cy="5456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ลูกศรเชื่อมต่อแบบตรง 35"/>
          <p:cNvCxnSpPr/>
          <p:nvPr/>
        </p:nvCxnSpPr>
        <p:spPr>
          <a:xfrm>
            <a:off x="11019590" y="4078911"/>
            <a:ext cx="0" cy="5456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93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56054" y="424782"/>
            <a:ext cx="8532178" cy="2525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51" tIns="46026" rIns="92051" bIns="46026">
            <a:spAutoFit/>
          </a:bodyPr>
          <a:lstStyle/>
          <a:p>
            <a:pPr algn="ctr" defTabSz="761771" eaLnBrk="0" hangingPunct="0">
              <a:lnSpc>
                <a:spcPct val="150000"/>
              </a:lnSpc>
              <a:defRPr/>
            </a:pPr>
            <a:r>
              <a:rPr lang="th-TH" sz="1149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สวัสดี...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53852" y="2498120"/>
            <a:ext cx="992055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4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ศูนย์ส่งเสริมและพัฒนาอาชีวศึกษาภาคเหนือ</a:t>
            </a:r>
            <a:endParaRPr lang="en-US" sz="4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lnSpc>
                <a:spcPct val="150000"/>
              </a:lnSpc>
            </a:pPr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หน่วยศึกษานิเทศก์ สำนักงานคณะกรรมการการอาชีวศึกษา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23378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1989548" y="1239451"/>
            <a:ext cx="7881183" cy="769241"/>
          </a:xfrm>
          <a:prstGeom prst="rect">
            <a:avLst/>
          </a:prstGeom>
          <a:solidFill>
            <a:srgbClr val="0066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4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ใบช่วยสอน</a:t>
            </a:r>
            <a:r>
              <a:rPr lang="en-US" sz="4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(Instruction Sheet)</a:t>
            </a:r>
            <a:endParaRPr lang="th-TH" sz="439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821397" y="2579789"/>
            <a:ext cx="8699164" cy="209233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1537827" indent="-1537827">
              <a:spcAft>
                <a:spcPts val="1200"/>
              </a:spcAft>
              <a:buClr>
                <a:srgbClr val="FFCC66"/>
              </a:buClr>
              <a:defRPr/>
            </a:pPr>
            <a:r>
              <a:rPr lang="th-TH" sz="3999" b="1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หมายถึง </a:t>
            </a:r>
            <a:endParaRPr lang="en-US" sz="3999" b="1" dirty="0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>
              <a:buClr>
                <a:srgbClr val="FFCC66"/>
              </a:buClr>
              <a:defRPr/>
            </a:pPr>
            <a:r>
              <a:rPr lang="th-TH" sz="3999" b="1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	สื่อประเภทสิ่งพิมพ์เฉพาะเรื่องที่ช่วยหรือใช้เสริมให้การเรียนการสอนมีประสิทธิภาพมากขึ้น</a:t>
            </a:r>
          </a:p>
        </p:txBody>
      </p:sp>
      <p:sp>
        <p:nvSpPr>
          <p:cNvPr id="4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92750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983" y="737655"/>
            <a:ext cx="7542223" cy="76924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3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ความสำคัญของใบช่วยสอน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51243" y="2010195"/>
            <a:ext cx="6000361" cy="370800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450715" indent="-450715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ผู้สอนจัดทำขึ้นเพื่อใช้ประกอบการ</a:t>
            </a:r>
            <a:r>
              <a:rPr lang="th-TH" sz="3999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สอน</a:t>
            </a:r>
          </a:p>
          <a:p>
            <a:pPr marL="450715" indent="-450715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ผู้เรียนใช้ประกอบการเรียน </a:t>
            </a:r>
            <a:r>
              <a:rPr lang="th-TH" sz="3999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หรือ</a:t>
            </a:r>
          </a:p>
          <a:p>
            <a:pPr marL="450715" indent="-450715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ผู้เรียนใช้เพื่อศึกษาค้นคว้าด้วย</a:t>
            </a:r>
            <a:r>
              <a:rPr lang="th-TH" sz="3999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ตนเอง</a:t>
            </a:r>
            <a:endParaRPr lang="th-TH" sz="3999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450715" indent="-450715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th-TH" sz="3999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7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89462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1026" y="373830"/>
            <a:ext cx="8017898" cy="707702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99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ประเภทของใบช่วยสอน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91025" y="1882925"/>
            <a:ext cx="8235342" cy="707702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329" indent="-571329"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ใบความรู้</a:t>
            </a:r>
            <a:r>
              <a:rPr lang="en-US" sz="3999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3999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999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Information Sheet</a:t>
            </a:r>
            <a:r>
              <a:rPr lang="th-TH" sz="3999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3999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endParaRPr lang="th-TH" sz="3999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025" y="2857329"/>
            <a:ext cx="8235342" cy="707702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329" indent="-571329"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ใบงาน</a:t>
            </a:r>
            <a:r>
              <a:rPr lang="en-US" sz="3999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3999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999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Job Sheet</a:t>
            </a:r>
            <a:r>
              <a:rPr lang="th-TH" sz="3999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3999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3999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ใบกิจกรรม </a:t>
            </a:r>
            <a:r>
              <a:rPr lang="en-US" sz="3999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(Work Sheet) </a:t>
            </a:r>
            <a:endParaRPr lang="th-TH" sz="3999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1025" y="3789040"/>
            <a:ext cx="8274473" cy="707702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329" indent="-571329"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ใบปฏิบัติงาน</a:t>
            </a:r>
            <a:r>
              <a:rPr lang="en-US" sz="3999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3999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999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Operation Sheet</a:t>
            </a:r>
            <a:r>
              <a:rPr lang="th-TH" sz="3999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1025" y="4783267"/>
            <a:ext cx="8274473" cy="707702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329" indent="-571329"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ใบมอบหมายงาน</a:t>
            </a:r>
            <a:r>
              <a:rPr lang="en-US" sz="3999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3999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999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Assignment Sheet</a:t>
            </a:r>
            <a:r>
              <a:rPr lang="th-TH" sz="3999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8" name="ตัวยึดท้ายกระดาษ 7"/>
          <p:cNvSpPr txBox="1">
            <a:spLocks/>
          </p:cNvSpPr>
          <p:nvPr/>
        </p:nvSpPr>
        <p:spPr>
          <a:xfrm>
            <a:off x="9356830" y="6419851"/>
            <a:ext cx="2714246" cy="24418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9933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Mr.Wittaya  Jaiwithee”</a:t>
            </a:r>
            <a:endParaRPr lang="en-US" sz="2400" b="1" i="1" dirty="0">
              <a:ln>
                <a:solidFill>
                  <a:sysClr val="windowText" lastClr="000000"/>
                </a:solidFill>
              </a:ln>
              <a:solidFill>
                <a:srgbClr val="9933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93253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วงรี 5"/>
          <p:cNvSpPr/>
          <p:nvPr/>
        </p:nvSpPr>
        <p:spPr>
          <a:xfrm>
            <a:off x="2976317" y="1165713"/>
            <a:ext cx="6222198" cy="4405854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399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4460002" y="2782725"/>
            <a:ext cx="3707145" cy="1175400"/>
          </a:xfrm>
          <a:prstGeom prst="rect">
            <a:avLst/>
          </a:prstGeom>
          <a:noFill/>
          <a:ln w="38100" algn="ctr">
            <a:noFill/>
            <a:prstDash val="solid"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4399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</a:t>
            </a:r>
          </a:p>
          <a:p>
            <a:pPr algn="ctr">
              <a:lnSpc>
                <a:spcPct val="80000"/>
              </a:lnSpc>
            </a:pPr>
            <a:r>
              <a:rPr lang="th-TH" sz="4399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การพัฒนาใบช่วยสอน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4809666" y="502414"/>
            <a:ext cx="2905162" cy="1742621"/>
          </a:xfrm>
          <a:prstGeom prst="hexagon">
            <a:avLst>
              <a:gd name="adj" fmla="val 38183"/>
              <a:gd name="vf" fmla="val 115470"/>
            </a:avLst>
          </a:prstGeom>
          <a:solidFill>
            <a:srgbClr val="238FD9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th-TH" sz="39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3999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</a:t>
            </a:r>
          </a:p>
          <a:p>
            <a:pPr algn="ctr">
              <a:defRPr/>
            </a:pPr>
            <a:r>
              <a:rPr lang="th-TH" sz="3999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ชื่อเรื่อง</a:t>
            </a:r>
            <a:endParaRPr lang="th-TH" sz="3999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7714828" y="1373725"/>
            <a:ext cx="2842472" cy="1526777"/>
          </a:xfrm>
          <a:prstGeom prst="hexagon">
            <a:avLst>
              <a:gd name="adj" fmla="val 46544"/>
              <a:gd name="vf" fmla="val 115470"/>
            </a:avLst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th-TH" sz="39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ตั้งชื่อเรื่อง</a:t>
            </a:r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7700544" y="3700392"/>
            <a:ext cx="2964678" cy="1871175"/>
          </a:xfrm>
          <a:prstGeom prst="hexagon">
            <a:avLst>
              <a:gd name="adj" fmla="val 39610"/>
              <a:gd name="vf" fmla="val 115470"/>
            </a:avLst>
          </a:prstGeom>
          <a:solidFill>
            <a:srgbClr val="1D20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th-TH" sz="39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กำหนด</a:t>
            </a:r>
          </a:p>
          <a:p>
            <a:pPr algn="ctr"/>
            <a:r>
              <a:rPr lang="th-TH" sz="39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</p:txBody>
      </p:sp>
      <p:sp>
        <p:nvSpPr>
          <p:cNvPr id="73734" name="AutoShape 6"/>
          <p:cNvSpPr>
            <a:spLocks noChangeArrowheads="1"/>
          </p:cNvSpPr>
          <p:nvPr/>
        </p:nvSpPr>
        <p:spPr bwMode="auto">
          <a:xfrm>
            <a:off x="1847368" y="1341983"/>
            <a:ext cx="2718680" cy="1526777"/>
          </a:xfrm>
          <a:prstGeom prst="hexagon">
            <a:avLst>
              <a:gd name="adj" fmla="val 44517"/>
              <a:gd name="vf" fmla="val 115470"/>
            </a:avLst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th-TH" sz="39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วิเคราะห์</a:t>
            </a:r>
          </a:p>
          <a:p>
            <a:pPr algn="ctr"/>
            <a:r>
              <a:rPr lang="th-TH" sz="39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เนื้อเรื่อง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10192271" y="6280997"/>
            <a:ext cx="352333" cy="274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</a:rPr>
              <a:t>35</a:t>
            </a:r>
          </a:p>
        </p:txBody>
      </p:sp>
      <p:grpSp>
        <p:nvGrpSpPr>
          <p:cNvPr id="2" name="กลุ่ม 1"/>
          <p:cNvGrpSpPr/>
          <p:nvPr/>
        </p:nvGrpSpPr>
        <p:grpSpPr>
          <a:xfrm>
            <a:off x="4654925" y="4495816"/>
            <a:ext cx="2659957" cy="1586794"/>
            <a:chOff x="4654925" y="4495816"/>
            <a:chExt cx="2659957" cy="1586794"/>
          </a:xfrm>
        </p:grpSpPr>
        <p:sp>
          <p:nvSpPr>
            <p:cNvPr id="73736" name="AutoShape 8"/>
            <p:cNvSpPr>
              <a:spLocks noChangeArrowheads="1"/>
            </p:cNvSpPr>
            <p:nvPr/>
          </p:nvSpPr>
          <p:spPr bwMode="auto">
            <a:xfrm>
              <a:off x="4654925" y="4495816"/>
              <a:ext cx="2659957" cy="1586794"/>
            </a:xfrm>
            <a:prstGeom prst="hexagon">
              <a:avLst>
                <a:gd name="adj" fmla="val 38725"/>
                <a:gd name="vf" fmla="val 115470"/>
              </a:avLst>
            </a:prstGeom>
            <a:solidFill>
              <a:srgbClr val="451048"/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endParaRPr lang="th-TH" sz="3999" b="1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3739" name="Rectangle 11"/>
            <p:cNvSpPr>
              <a:spLocks noChangeArrowheads="1"/>
            </p:cNvSpPr>
            <p:nvPr/>
          </p:nvSpPr>
          <p:spPr bwMode="auto">
            <a:xfrm>
              <a:off x="5049316" y="4766914"/>
              <a:ext cx="1871176" cy="91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h-TH" sz="3999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5. วิเคราะห์</a:t>
              </a:r>
            </a:p>
            <a:p>
              <a:pPr algn="ctr"/>
              <a:r>
                <a:rPr lang="th-TH" sz="3999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ขั้นตอน</a:t>
              </a:r>
            </a:p>
          </p:txBody>
        </p:sp>
      </p:grp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981450" y="3284984"/>
            <a:ext cx="3816818" cy="1871175"/>
          </a:xfrm>
          <a:prstGeom prst="hexagon">
            <a:avLst>
              <a:gd name="adj" fmla="val 39610"/>
              <a:gd name="vf" fmla="val 115470"/>
            </a:avLst>
          </a:prstGeom>
          <a:solidFill>
            <a:srgbClr val="7030A0"/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lang="th-TH" sz="39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</a:t>
            </a:r>
            <a:r>
              <a:rPr lang="th-TH" sz="3999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รวบรวมข้อมูลและ</a:t>
            </a:r>
          </a:p>
          <a:p>
            <a:pPr algn="ctr"/>
            <a:r>
              <a:rPr lang="th-TH" sz="3999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เขียน</a:t>
            </a:r>
            <a:r>
              <a:rPr lang="th-TH" sz="399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ใบช่วยสอน</a:t>
            </a:r>
          </a:p>
        </p:txBody>
      </p:sp>
    </p:spTree>
    <p:extLst>
      <p:ext uri="{BB962C8B-B14F-4D97-AF65-F5344CB8AC3E}">
        <p14:creationId xmlns:p14="http://schemas.microsoft.com/office/powerpoint/2010/main" val="2941507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  <p:bldP spid="73732" grpId="0" animBg="1"/>
      <p:bldP spid="73733" grpId="0" animBg="1"/>
      <p:bldP spid="73734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2"/>
          <p:cNvSpPr txBox="1">
            <a:spLocks noChangeArrowheads="1"/>
          </p:cNvSpPr>
          <p:nvPr/>
        </p:nvSpPr>
        <p:spPr bwMode="auto">
          <a:xfrm>
            <a:off x="1828323" y="321484"/>
            <a:ext cx="184102" cy="64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eaLnBrk="1" hangingPunct="1"/>
            <a:endParaRPr lang="th-TH" sz="3599" b="1">
              <a:latin typeface="Times New Roman" pitchFamily="18" charset="0"/>
              <a:cs typeface="EucrosiaUPC" pitchFamily="18" charset="-34"/>
            </a:endParaRPr>
          </a:p>
        </p:txBody>
      </p:sp>
      <p:sp>
        <p:nvSpPr>
          <p:cNvPr id="76804" name="Text Box 3"/>
          <p:cNvSpPr txBox="1">
            <a:spLocks noChangeArrowheads="1"/>
          </p:cNvSpPr>
          <p:nvPr/>
        </p:nvSpPr>
        <p:spPr bwMode="auto">
          <a:xfrm>
            <a:off x="621804" y="1844824"/>
            <a:ext cx="11177705" cy="3169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marL="1828251" lvl="2" indent="-685594" eaLnBrk="1" hangingPunct="1">
              <a:buFont typeface="Wingdings" panose="05000000000000000000" pitchFamily="2" charset="2"/>
              <a:buChar char="§"/>
            </a:pPr>
            <a:r>
              <a:rPr lang="th-TH" sz="3999" b="1" dirty="0" smtClean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3999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การวิเคราะห์องค์ประกอบของเนื้อหาโดยละเอียด </a:t>
            </a:r>
          </a:p>
          <a:p>
            <a:pPr marL="1828251" lvl="2" indent="-685594" eaLnBrk="1" hangingPunct="1"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เนื้อหาที่จะนำไปพัฒนาเป็นใบช่วยสอนได้นั้น </a:t>
            </a:r>
            <a:r>
              <a:rPr lang="th-TH" sz="3999" b="1" u="sng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ควรจะเลือกเนื้อหาที่ครอบคลุมพฤติกรรมที่ควรพัฒนาให้มากที่สุด </a:t>
            </a:r>
            <a:r>
              <a:rPr lang="th-TH" sz="3999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1828251" lvl="2" indent="-685594" eaLnBrk="1" hangingPunct="1"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ความสำเร็จของขั้นตอนนี้ขึ้นอยู่กับผู้สอนจะต้องมีความรู้ ในเนื้อหาวิชาเป็นอย่างดี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782044" y="332286"/>
            <a:ext cx="5904656" cy="1091292"/>
          </a:xfrm>
          <a:prstGeom prst="hexagon">
            <a:avLst>
              <a:gd name="adj" fmla="val 44517"/>
              <a:gd name="vf" fmla="val 115470"/>
            </a:avLst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วิเคราะห์เนื้อ</a:t>
            </a:r>
            <a:r>
              <a:rPr 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</a:t>
            </a:r>
          </a:p>
        </p:txBody>
      </p:sp>
    </p:spTree>
    <p:extLst>
      <p:ext uri="{BB962C8B-B14F-4D97-AF65-F5344CB8AC3E}">
        <p14:creationId xmlns:p14="http://schemas.microsoft.com/office/powerpoint/2010/main" val="507718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1828323" y="321484"/>
            <a:ext cx="184102" cy="64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eaLnBrk="1" hangingPunct="1"/>
            <a:endParaRPr lang="th-TH" sz="3599" b="1">
              <a:latin typeface="Times New Roman" pitchFamily="18" charset="0"/>
              <a:cs typeface="EucrosiaUPC" pitchFamily="18" charset="-34"/>
            </a:endParaRPr>
          </a:p>
        </p:txBody>
      </p:sp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540187" y="1124744"/>
            <a:ext cx="11233110" cy="563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UPC" pitchFamily="18" charset="-34"/>
              </a:defRPr>
            </a:lvl9pPr>
          </a:lstStyle>
          <a:p>
            <a:pPr marL="1314056" lvl="1" indent="-571329" eaLnBrk="1" hangingPunct="1">
              <a:buFont typeface="Wingdings" panose="05000000000000000000" pitchFamily="2" charset="2"/>
              <a:buChar char="§"/>
            </a:pPr>
            <a:r>
              <a:rPr lang="th-TH" sz="3999" b="1" dirty="0" smtClean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3999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การประยุกต์ความรู้ไปใช้ในงาน </a:t>
            </a:r>
          </a:p>
          <a:p>
            <a:pPr marL="1314056" lvl="1" indent="-571329" eaLnBrk="1" hangingPunct="1"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ครูผู้สอนจำเป็นที่จะต้องเลือกเรื่องที่มีปัญหาทางการเรียน หรือเลือกเรื่องที่สามารถพัฒนาความสามารถบางอย่างได้  </a:t>
            </a:r>
          </a:p>
          <a:p>
            <a:pPr marL="1314056" lvl="1" indent="-571329" eaLnBrk="1" hangingPunct="1">
              <a:buFont typeface="Wingdings" panose="05000000000000000000" pitchFamily="2" charset="2"/>
              <a:buChar char="§"/>
            </a:pPr>
            <a:r>
              <a:rPr lang="th-TH" sz="3999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คำนึงถึงวิธีปฏิบัติการให้มีจำนวนน้อยเรื่อง แต่มีสาระครอบคลุมเนื้อหาที่เรียนมากที่สุด โดยพิจารณาจากหลักการ ดังนี้</a:t>
            </a:r>
          </a:p>
          <a:p>
            <a:pPr eaLnBrk="1" hangingPunct="1"/>
            <a:r>
              <a:rPr lang="th-TH" sz="3999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		</a:t>
            </a:r>
            <a:r>
              <a:rPr lang="th-TH" sz="3999" b="1" i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เรื่องที่เข้าใจยากสำหรับการเรียนการสอนปกติ</a:t>
            </a:r>
          </a:p>
          <a:p>
            <a:pPr eaLnBrk="1" hangingPunct="1"/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2) เรื่องที่ต้องฝึกทักษะที่จำเป็นเฉพาะด้าน</a:t>
            </a:r>
          </a:p>
          <a:p>
            <a:pPr eaLnBrk="1" hangingPunct="1"/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		3) เรื่องที่มีขั้นตอนซับซ้อน เสี่ยงต่อความเสียหาย</a:t>
            </a:r>
          </a:p>
          <a:p>
            <a:pPr eaLnBrk="1" hangingPunct="1"/>
            <a:r>
              <a:rPr lang="th-TH" sz="3999" b="1" i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		4) เรื่องที่เกี่ยวกับระบบ ระเบียบแบบแผน หรือกฎเกณฑ์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739635" y="97422"/>
            <a:ext cx="4834214" cy="865245"/>
          </a:xfrm>
          <a:prstGeom prst="hexagon">
            <a:avLst>
              <a:gd name="adj" fmla="val 38183"/>
              <a:gd name="vf" fmla="val 115470"/>
            </a:avLst>
          </a:prstGeom>
          <a:solidFill>
            <a:srgbClr val="0070C0"/>
          </a:solidFill>
          <a:ln>
            <a:noFill/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กำหนด</a:t>
            </a:r>
            <a:r>
              <a:rPr 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ชื่อเรื่อง</a:t>
            </a:r>
            <a:endParaRPr lang="th-TH" sz="4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78013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Cooking_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oking_16x9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oking_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4445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oking_16x9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oking_16x9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9FB2530-70BD-4540-B276-84D94A6F44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งานนำเสนออาหารสด (จอกว้าง)</Template>
  <TotalTime>0</TotalTime>
  <Words>1570</Words>
  <Application>Microsoft Office PowerPoint</Application>
  <PresentationFormat>กำหนดเอง</PresentationFormat>
  <Paragraphs>349</Paragraphs>
  <Slides>38</Slides>
  <Notes>8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38</vt:i4>
      </vt:variant>
    </vt:vector>
  </HeadingPairs>
  <TitlesOfParts>
    <vt:vector size="48" baseType="lpstr">
      <vt:lpstr>AngsanaUPC</vt:lpstr>
      <vt:lpstr>Arial</vt:lpstr>
      <vt:lpstr>Browallia New</vt:lpstr>
      <vt:lpstr>Constantia</vt:lpstr>
      <vt:lpstr>EucrosiaUPC</vt:lpstr>
      <vt:lpstr>Tahoma</vt:lpstr>
      <vt:lpstr>TH SarabunPSK</vt:lpstr>
      <vt:lpstr>Times New Roman</vt:lpstr>
      <vt:lpstr>Wingdings</vt:lpstr>
      <vt:lpstr>Cooking_16x9</vt:lpstr>
      <vt:lpstr>งานนำเสนอ PowerPoint</vt:lpstr>
      <vt:lpstr>งานนำเสนอ PowerPoint</vt:lpstr>
      <vt:lpstr> “ครู” หมายความว่า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2014-08-04T04:55:50Z</dcterms:created>
  <dcterms:modified xsi:type="dcterms:W3CDTF">2016-04-25T09:32:26Z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TC027879429991</vt:lpwstr>
  </property>
</Properties>
</file>